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2"/>
  </p:notesMasterIdLst>
  <p:handoutMasterIdLst>
    <p:handoutMasterId r:id="rId33"/>
  </p:handoutMasterIdLst>
  <p:sldIdLst>
    <p:sldId id="329" r:id="rId3"/>
    <p:sldId id="333" r:id="rId4"/>
    <p:sldId id="257" r:id="rId5"/>
    <p:sldId id="302" r:id="rId6"/>
    <p:sldId id="269" r:id="rId7"/>
    <p:sldId id="300" r:id="rId8"/>
    <p:sldId id="301" r:id="rId9"/>
    <p:sldId id="303" r:id="rId10"/>
    <p:sldId id="304" r:id="rId11"/>
    <p:sldId id="305" r:id="rId12"/>
    <p:sldId id="309" r:id="rId13"/>
    <p:sldId id="310" r:id="rId14"/>
    <p:sldId id="311" r:id="rId15"/>
    <p:sldId id="312" r:id="rId16"/>
    <p:sldId id="336" r:id="rId17"/>
    <p:sldId id="314" r:id="rId18"/>
    <p:sldId id="306" r:id="rId19"/>
    <p:sldId id="308" r:id="rId20"/>
    <p:sldId id="313" r:id="rId21"/>
    <p:sldId id="335" r:id="rId22"/>
    <p:sldId id="307" r:id="rId23"/>
    <p:sldId id="315" r:id="rId24"/>
    <p:sldId id="337" r:id="rId25"/>
    <p:sldId id="317" r:id="rId26"/>
    <p:sldId id="338" r:id="rId27"/>
    <p:sldId id="318" r:id="rId28"/>
    <p:sldId id="319" r:id="rId29"/>
    <p:sldId id="334" r:id="rId30"/>
    <p:sldId id="332" r:id="rId31"/>
  </p:sldIdLst>
  <p:sldSz cx="9144000" cy="5143500" type="screen16x9"/>
  <p:notesSz cx="6858000" cy="9144000"/>
  <p:embeddedFontLst>
    <p:embeddedFont>
      <p:font typeface="Roboto Slab" charset="0"/>
      <p:regular r:id="rId34"/>
      <p:bold r:id="rId35"/>
    </p:embeddedFont>
    <p:embeddedFont>
      <p:font typeface="Bookman Old Style" pitchFamily="18" charset="0"/>
      <p:regular r:id="rId36"/>
      <p:bold r:id="rId37"/>
      <p:italic r:id="rId38"/>
      <p:boldItalic r:id="rId39"/>
    </p:embeddedFont>
    <p:embeddedFont>
      <p:font typeface="Poppins Black" charset="0"/>
      <p:bold r:id="rId40"/>
      <p:boldItalic r:id="rId41"/>
    </p:embeddedFont>
    <p:embeddedFont>
      <p:font typeface="Poppins" charset="0"/>
      <p:regular r:id="rId42"/>
      <p:bold r:id="rId43"/>
      <p:italic r:id="rId44"/>
      <p:boldItalic r:id="rId45"/>
    </p:embeddedFont>
    <p:embeddedFont>
      <p:font typeface="Calibri" pitchFamily="34" charset="0"/>
      <p:regular r:id="rId46"/>
      <p:bold r:id="rId47"/>
      <p:italic r:id="rId48"/>
      <p:boldItalic r:id="rId49"/>
    </p:embeddedFont>
    <p:embeddedFont>
      <p:font typeface="Source Sans Pro" charset="0"/>
      <p:regular r:id="rId50"/>
      <p:bold r:id="rId51"/>
      <p:italic r:id="rId52"/>
      <p:boldItalic r:id="rId53"/>
    </p:embeddedFont>
    <p:embeddedFont>
      <p:font typeface="Palanquin Dark"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7F9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9DA5BF4-E009-42B7-8E6B-44FBA33297CE}">
  <a:tblStyle styleId="{F9DA5BF4-E009-42B7-8E6B-44FBA33297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660"/>
  </p:normalViewPr>
  <p:slideViewPr>
    <p:cSldViewPr>
      <p:cViewPr varScale="1">
        <p:scale>
          <a:sx n="108" d="100"/>
          <a:sy n="108" d="100"/>
        </p:scale>
        <p:origin x="-638" y="-77"/>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A3B3B8C-9ACA-4474-AB05-FFDE380DE7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1F334624-E514-43F9-857D-71C81EB207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F372-5C3F-4A69-BD6F-B2244E84DF22}" type="datetimeFigureOut">
              <a:rPr lang="en-IN" smtClean="0"/>
              <a:pPr/>
              <a:t>05-07-2022</a:t>
            </a:fld>
            <a:endParaRPr lang="en-IN"/>
          </a:p>
        </p:txBody>
      </p:sp>
      <p:sp>
        <p:nvSpPr>
          <p:cNvPr id="4" name="Footer Placeholder 3">
            <a:extLst>
              <a:ext uri="{FF2B5EF4-FFF2-40B4-BE49-F238E27FC236}">
                <a16:creationId xmlns:a16="http://schemas.microsoft.com/office/drawing/2014/main" xmlns="" id="{7E5256EA-CCA9-4C3A-9C4F-F2723567A0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xmlns="" id="{7F443F40-E200-46F7-80C1-7B91562147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ADF77F-1E9F-420B-B6F5-2A7F246DE12E}" type="slidenum">
              <a:rPr lang="en-IN" smtClean="0"/>
              <a:pPr/>
              <a:t>‹#›</a:t>
            </a:fld>
            <a:endParaRPr lang="en-IN"/>
          </a:p>
        </p:txBody>
      </p:sp>
    </p:spTree>
    <p:extLst>
      <p:ext uri="{BB962C8B-B14F-4D97-AF65-F5344CB8AC3E}">
        <p14:creationId xmlns:p14="http://schemas.microsoft.com/office/powerpoint/2010/main" xmlns="" val="23789918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833475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3192728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827244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4169311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03243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05720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 name="Google Shape;20;p4"/>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1" name="Google Shape;21;p4"/>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subTitle" idx="1"/>
          </p:nvPr>
        </p:nvSpPr>
        <p:spPr>
          <a:xfrm>
            <a:off x="720000" y="2678421"/>
            <a:ext cx="32613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6" name="Google Shape;36;p7"/>
          <p:cNvSpPr txBox="1">
            <a:spLocks noGrp="1"/>
          </p:cNvSpPr>
          <p:nvPr>
            <p:ph type="title"/>
          </p:nvPr>
        </p:nvSpPr>
        <p:spPr>
          <a:xfrm>
            <a:off x="720000" y="1490700"/>
            <a:ext cx="3261300" cy="110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37" name="Google Shape;37;p7"/>
          <p:cNvSpPr/>
          <p:nvPr/>
        </p:nvSpPr>
        <p:spPr>
          <a:xfrm rot="-1099162">
            <a:off x="5134470" y="3563817"/>
            <a:ext cx="5697542" cy="41853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10443068">
            <a:off x="-1212618" y="-1758140"/>
            <a:ext cx="4040298" cy="296794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152430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extLst>
      <p:ext uri="{BB962C8B-B14F-4D97-AF65-F5344CB8AC3E}">
        <p14:creationId xmlns:p14="http://schemas.microsoft.com/office/powerpoint/2010/main" xmlns="" val="57934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xmlns="" val="2837458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xmlns="" val="4079043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xmlns="" val="1940917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Lst>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latin typeface="Roboto Slab"/>
              <a:ea typeface="Roboto Slab"/>
              <a:cs typeface="Roboto Slab"/>
              <a:sym typeface="Roboto Slab"/>
            </a:endParaRPr>
          </a:p>
        </p:txBody>
      </p:sp>
    </p:spTree>
    <p:extLst>
      <p:ext uri="{BB962C8B-B14F-4D97-AF65-F5344CB8AC3E}">
        <p14:creationId xmlns:p14="http://schemas.microsoft.com/office/powerpoint/2010/main" xmlns="" val="3657580485"/>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p:fade thruBlk="1"/>
  </p:transition>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jpeg"/><Relationship Id="rId7" Type="http://schemas.microsoft.com/office/2007/relationships/hdphoto" Target="../media/hdphoto7.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3.svg"/><Relationship Id="rId10" Type="http://schemas.microsoft.com/office/2007/relationships/hdphoto" Target="../media/hdphoto8.wdp"/><Relationship Id="rId4" Type="http://schemas.openxmlformats.org/officeDocument/2006/relationships/image" Target="../media/image32.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6.wdp"/><Relationship Id="rId3" Type="http://schemas.openxmlformats.org/officeDocument/2006/relationships/image" Target="../media/image4.jpeg"/><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WhatsApp Image 2022-04-15 at 1.51.33 PM.jpeg">
            <a:extLst>
              <a:ext uri="{FF2B5EF4-FFF2-40B4-BE49-F238E27FC236}">
                <a16:creationId xmlns:a16="http://schemas.microsoft.com/office/drawing/2014/main" xmlns="" id="{E615F8CD-B050-4F8C-89F3-FFE8D31F89E6}"/>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xmlns="" id="{90A7C8D1-FFB8-48B9-A1E3-D17E7469EDA8}"/>
              </a:ext>
            </a:extLst>
          </p:cNvPr>
          <p:cNvSpPr/>
          <p:nvPr/>
        </p:nvSpPr>
        <p:spPr>
          <a:xfrm>
            <a:off x="0" y="1881354"/>
            <a:ext cx="9144000" cy="1323247"/>
          </a:xfrm>
          <a:prstGeom prst="rect">
            <a:avLst/>
          </a:prstGeom>
        </p:spPr>
        <p:txBody>
          <a:bodyPr wrap="square">
            <a:spAutoFit/>
          </a:bodyPr>
          <a:lstStyle/>
          <a:p>
            <a:pPr marL="0" marR="0" lvl="0" indent="0" algn="ctr" defTabSz="457200" rtl="0" eaLnBrk="1" fontAlgn="auto" latinLnBrk="0" hangingPunct="1">
              <a:lnSpc>
                <a:spcPct val="115000"/>
              </a:lnSpc>
              <a:spcBef>
                <a:spcPts val="0"/>
              </a:spcBef>
              <a:spcAft>
                <a:spcPts val="600"/>
              </a:spcAft>
              <a:buClrTx/>
              <a:buSzTx/>
              <a:buFont typeface="Arial"/>
              <a:buNone/>
              <a:tabLst/>
              <a:defRPr/>
            </a:pPr>
            <a:r>
              <a:rPr kumimoji="0" lang="en-US" sz="1200" b="1" i="0" u="none" strike="noStrike" kern="1200" cap="none" spc="0" normalizeH="0" baseline="0" noProof="0" dirty="0">
                <a:ln>
                  <a:noFill/>
                </a:ln>
                <a:solidFill>
                  <a:srgbClr val="C00000"/>
                </a:solidFill>
                <a:effectLst/>
                <a:uLnTx/>
                <a:uFillTx/>
                <a:latin typeface="Roboto Slab" panose="020B0604020202020204" charset="0"/>
                <a:ea typeface="Roboto Slab" panose="020B0604020202020204" charset="0"/>
                <a:cs typeface="Times New Roman" pitchFamily="18" charset="0"/>
                <a:sym typeface="Arial"/>
              </a:rPr>
              <a:t>Department of Electronics and Communication Engineering</a:t>
            </a:r>
          </a:p>
          <a:p>
            <a:pPr marL="0" marR="0" lvl="0" indent="0" algn="ctr" defTabSz="457200" rtl="0" eaLnBrk="1" fontAlgn="auto" latinLnBrk="0" hangingPunct="1">
              <a:lnSpc>
                <a:spcPct val="115000"/>
              </a:lnSpc>
              <a:spcBef>
                <a:spcPts val="0"/>
              </a:spcBef>
              <a:spcAft>
                <a:spcPts val="600"/>
              </a:spcAft>
              <a:buClrTx/>
              <a:buSzTx/>
              <a:buFont typeface="Arial"/>
              <a:buNone/>
              <a:tabLst/>
              <a:defRPr/>
            </a:pPr>
            <a:r>
              <a:rPr kumimoji="0" lang="en-US" sz="1400" b="1" i="0" u="none" strike="noStrike" kern="1200" cap="none" spc="0" normalizeH="0" baseline="0" noProof="0" dirty="0">
                <a:ln>
                  <a:noFill/>
                </a:ln>
                <a:solidFill>
                  <a:srgbClr val="263238"/>
                </a:solidFill>
                <a:effectLst/>
                <a:uLnTx/>
                <a:uFillTx/>
                <a:latin typeface="Roboto Slab" panose="020B0604020202020204" charset="0"/>
                <a:ea typeface="Roboto Slab" panose="020B0604020202020204" charset="0"/>
                <a:cs typeface="Times New Roman" pitchFamily="18" charset="0"/>
                <a:sym typeface="Arial"/>
              </a:rPr>
              <a:t>Minor Project On</a:t>
            </a:r>
          </a:p>
          <a:p>
            <a:pPr marL="0" marR="0" lvl="0" indent="0" algn="ctr" defTabSz="457200" rtl="0" eaLnBrk="1" fontAlgn="auto" latinLnBrk="0" hangingPunct="1">
              <a:lnSpc>
                <a:spcPct val="115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srgbClr val="7030A0"/>
                </a:solidFill>
                <a:effectLst/>
                <a:uLnTx/>
                <a:uFillTx/>
                <a:latin typeface="Roboto Slab" panose="020B0604020202020204" charset="0"/>
                <a:ea typeface="Roboto Slab" panose="020B0604020202020204" charset="0"/>
                <a:cs typeface="Times New Roman" pitchFamily="18" charset="0"/>
                <a:sym typeface="Arial"/>
              </a:rPr>
              <a:t>“Hand Gesture Controlled Robot”</a:t>
            </a:r>
          </a:p>
          <a:p>
            <a:pPr marL="0" marR="0" lvl="0" indent="0" algn="ctr" defTabSz="457200" rtl="0" eaLnBrk="1" fontAlgn="auto" latinLnBrk="0" hangingPunct="1">
              <a:lnSpc>
                <a:spcPct val="115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263238"/>
                </a:solidFill>
                <a:effectLst/>
                <a:uLnTx/>
                <a:uFillTx/>
                <a:latin typeface="Roboto Slab" panose="020B0604020202020204" charset="0"/>
                <a:ea typeface="Roboto Slab" panose="020B0604020202020204" charset="0"/>
                <a:cs typeface="Times New Roman" pitchFamily="18" charset="0"/>
                <a:sym typeface="Arial"/>
              </a:rPr>
              <a:t>by</a:t>
            </a:r>
          </a:p>
        </p:txBody>
      </p:sp>
      <p:pic>
        <p:nvPicPr>
          <p:cNvPr id="5" name="Picture 2">
            <a:extLst>
              <a:ext uri="{FF2B5EF4-FFF2-40B4-BE49-F238E27FC236}">
                <a16:creationId xmlns:a16="http://schemas.microsoft.com/office/drawing/2014/main" xmlns="" id="{EDEA8F9E-2F32-4236-8738-1D623EA4555F}"/>
              </a:ext>
            </a:extLst>
          </p:cNvPr>
          <p:cNvPicPr>
            <a:picLocks noChangeAspect="1" noChangeArrowheads="1"/>
          </p:cNvPicPr>
          <p:nvPr/>
        </p:nvPicPr>
        <p:blipFill rotWithShape="1">
          <a:blip r:embed="rId4">
            <a:extLst>
              <a:ext uri="{BEBA8EAE-BF5A-486C-A8C5-ECC9F3942E4B}">
                <a14:imgProps xmlns:a14="http://schemas.microsoft.com/office/drawing/2010/main" xmlns="">
                  <a14:imgLayer r:embed="rId5">
                    <a14:imgEffect>
                      <a14:backgroundRemoval t="4779" b="92279" l="8116" r="74203">
                        <a14:foregroundMark x1="42319" y1="31618" x2="38551" y2="91176"/>
                        <a14:foregroundMark x1="38551" y1="91176" x2="38841" y2="91176"/>
                        <a14:foregroundMark x1="26377" y1="8824" x2="20290" y2="53309"/>
                        <a14:foregroundMark x1="20290" y1="53309" x2="19130" y2="79044"/>
                        <a14:foregroundMark x1="54783" y1="90441" x2="73043" y2="90441"/>
                        <a14:foregroundMark x1="73043" y1="90441" x2="63188" y2="39338"/>
                        <a14:foregroundMark x1="63188" y1="39338" x2="64928" y2="25735"/>
                        <a14:foregroundMark x1="53333" y1="18750" x2="43768" y2="12500"/>
                        <a14:foregroundMark x1="43768" y1="12500" x2="38841" y2="5147"/>
                        <a14:foregroundMark x1="33043" y1="49265" x2="31884" y2="92279"/>
                        <a14:foregroundMark x1="31884" y1="92279" x2="31884" y2="92279"/>
                        <a14:foregroundMark x1="33913" y1="36765" x2="24928" y2="34191"/>
                        <a14:foregroundMark x1="37391" y1="25000" x2="41159" y2="69853"/>
                        <a14:foregroundMark x1="41159" y1="69853" x2="36522" y2="66544"/>
                      </a14:backgroundRemoval>
                    </a14:imgEffect>
                  </a14:imgLayer>
                </a14:imgProps>
              </a:ext>
              <a:ext uri="{28A0092B-C50C-407E-A947-70E740481C1C}">
                <a14:useLocalDpi xmlns:a14="http://schemas.microsoft.com/office/drawing/2010/main" xmlns="" val="0"/>
              </a:ext>
            </a:extLst>
          </a:blip>
          <a:srcRect r="17542"/>
          <a:stretch/>
        </p:blipFill>
        <p:spPr bwMode="auto">
          <a:xfrm>
            <a:off x="3995934" y="857006"/>
            <a:ext cx="1152128" cy="10843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xmlns="" id="{62A6BFAF-0E34-4DB9-ACA8-A3F525E48A37}"/>
              </a:ext>
            </a:extLst>
          </p:cNvPr>
          <p:cNvSpPr/>
          <p:nvPr/>
        </p:nvSpPr>
        <p:spPr>
          <a:xfrm>
            <a:off x="0" y="267494"/>
            <a:ext cx="91440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53A3">
                    <a:lumMod val="60000"/>
                    <a:lumOff val="40000"/>
                  </a:srgbClr>
                </a:solidFill>
                <a:effectLst/>
                <a:uLnTx/>
                <a:uFillTx/>
                <a:latin typeface="Roboto Slab" panose="020B0604020202020204" charset="0"/>
                <a:ea typeface="Roboto Slab" panose="020B0604020202020204" charset="0"/>
                <a:cs typeface="Times New Roman" pitchFamily="18" charset="0"/>
                <a:sym typeface="Arial"/>
              </a:rPr>
              <a:t>SDM COLLEGE OF ENGINEERING &amp; TECHNOLOGY, DHARWAD – 580002</a:t>
            </a:r>
            <a:endParaRPr kumimoji="0" lang="en-IN" sz="1800" b="1" i="0" u="none" strike="noStrike" kern="0" cap="none" spc="0" normalizeH="0" baseline="0" noProof="0" dirty="0">
              <a:ln>
                <a:noFill/>
              </a:ln>
              <a:solidFill>
                <a:srgbClr val="0053A3">
                  <a:lumMod val="60000"/>
                  <a:lumOff val="40000"/>
                </a:srgbClr>
              </a:solidFill>
              <a:effectLst/>
              <a:uLnTx/>
              <a:uFillTx/>
              <a:latin typeface="Roboto Slab" panose="020B0604020202020204" charset="0"/>
              <a:ea typeface="Roboto Slab" panose="020B0604020202020204" charset="0"/>
              <a:cs typeface="Times New Roman" pitchFamily="18" charset="0"/>
              <a:sym typeface="Arial"/>
            </a:endParaRPr>
          </a:p>
        </p:txBody>
      </p:sp>
      <p:sp>
        <p:nvSpPr>
          <p:cNvPr id="7" name="Rectangle 6">
            <a:extLst>
              <a:ext uri="{FF2B5EF4-FFF2-40B4-BE49-F238E27FC236}">
                <a16:creationId xmlns:a16="http://schemas.microsoft.com/office/drawing/2014/main" xmlns="" id="{41D8B9B8-CB08-4432-AE09-6B6BC6BC9BA0}"/>
              </a:ext>
            </a:extLst>
          </p:cNvPr>
          <p:cNvSpPr/>
          <p:nvPr/>
        </p:nvSpPr>
        <p:spPr>
          <a:xfrm>
            <a:off x="0" y="522957"/>
            <a:ext cx="9144000" cy="320601"/>
          </a:xfrm>
          <a:prstGeom prst="rect">
            <a:avLst/>
          </a:prstGeom>
        </p:spPr>
        <p:txBody>
          <a:bodyPr wrap="square">
            <a:spAutoFit/>
          </a:bodyPr>
          <a:lstStyle/>
          <a:p>
            <a:pPr marL="0" marR="0" lvl="0" indent="0" algn="ctr" defTabSz="914400" rtl="0" eaLnBrk="1" fontAlgn="auto" latinLnBrk="0" hangingPunct="1">
              <a:lnSpc>
                <a:spcPct val="115000"/>
              </a:lnSpc>
              <a:spcBef>
                <a:spcPts val="0"/>
              </a:spcBef>
              <a:spcAft>
                <a:spcPts val="1000"/>
              </a:spcAft>
              <a:buClr>
                <a:srgbClr val="000000"/>
              </a:buClr>
              <a:buSzTx/>
              <a:buFont typeface="Arial"/>
              <a:buNone/>
              <a:tabLst/>
              <a:defRPr/>
            </a:pPr>
            <a:r>
              <a:rPr kumimoji="0" lang="en-IN" sz="1400" b="1" i="0" u="none" strike="noStrike" kern="0" cap="none" spc="0" normalizeH="0" baseline="0" noProof="0" dirty="0">
                <a:ln>
                  <a:noFill/>
                </a:ln>
                <a:solidFill>
                  <a:srgbClr val="263238">
                    <a:lumMod val="65000"/>
                    <a:lumOff val="35000"/>
                  </a:srgbClr>
                </a:solidFill>
                <a:effectLst/>
                <a:uLnTx/>
                <a:uFillTx/>
                <a:latin typeface="Roboto Slab" panose="020B0604020202020204" charset="0"/>
                <a:ea typeface="Roboto Slab" panose="020B0604020202020204" charset="0"/>
                <a:cs typeface="Bookman Old Style" panose="02050604050505020204" pitchFamily="18" charset="0"/>
                <a:sym typeface="Arial"/>
              </a:rPr>
              <a:t>(</a:t>
            </a:r>
            <a:r>
              <a:rPr kumimoji="0" lang="en-IN" sz="900" b="1" i="0" u="none" strike="noStrike" kern="0" cap="none" spc="0" normalizeH="0" baseline="0" noProof="0" dirty="0">
                <a:ln>
                  <a:noFill/>
                </a:ln>
                <a:solidFill>
                  <a:srgbClr val="263238">
                    <a:lumMod val="65000"/>
                    <a:lumOff val="35000"/>
                  </a:srgbClr>
                </a:solidFill>
                <a:effectLst/>
                <a:uLnTx/>
                <a:uFillTx/>
                <a:latin typeface="Roboto Slab" panose="020B0604020202020204" charset="0"/>
                <a:ea typeface="Roboto Slab" panose="020B0604020202020204" charset="0"/>
                <a:cs typeface="Bookman Old Style" panose="02050604050505020204" pitchFamily="18" charset="0"/>
                <a:sym typeface="Arial"/>
              </a:rPr>
              <a:t>An autonomous Institution affiliated to Visvesvaraya Technological University, Belagavi – 590018)</a:t>
            </a:r>
            <a:endParaRPr kumimoji="0" lang="en-IN" sz="900" b="0" i="0" u="none" strike="noStrike" kern="0" cap="none" spc="0" normalizeH="0" baseline="0" noProof="0" dirty="0">
              <a:ln>
                <a:noFill/>
              </a:ln>
              <a:solidFill>
                <a:srgbClr val="263238">
                  <a:lumMod val="65000"/>
                  <a:lumOff val="35000"/>
                </a:srgbClr>
              </a:solidFill>
              <a:effectLst/>
              <a:uLnTx/>
              <a:uFillTx/>
              <a:latin typeface="Roboto Slab" panose="020B0604020202020204" charset="0"/>
              <a:ea typeface="Roboto Slab" panose="020B0604020202020204" charset="0"/>
              <a:cs typeface="Arial"/>
              <a:sym typeface="Arial"/>
            </a:endParaRPr>
          </a:p>
        </p:txBody>
      </p:sp>
      <p:grpSp>
        <p:nvGrpSpPr>
          <p:cNvPr id="16" name="Group 15">
            <a:extLst>
              <a:ext uri="{FF2B5EF4-FFF2-40B4-BE49-F238E27FC236}">
                <a16:creationId xmlns:a16="http://schemas.microsoft.com/office/drawing/2014/main" xmlns="" id="{BDD60476-4C72-475B-9661-6957493C2677}"/>
              </a:ext>
            </a:extLst>
          </p:cNvPr>
          <p:cNvGrpSpPr/>
          <p:nvPr/>
        </p:nvGrpSpPr>
        <p:grpSpPr>
          <a:xfrm>
            <a:off x="876429" y="3437252"/>
            <a:ext cx="8543266" cy="708221"/>
            <a:chOff x="600734" y="3546761"/>
            <a:chExt cx="8543266" cy="708221"/>
          </a:xfrm>
        </p:grpSpPr>
        <p:sp>
          <p:nvSpPr>
            <p:cNvPr id="8" name="Title 1">
              <a:extLst>
                <a:ext uri="{FF2B5EF4-FFF2-40B4-BE49-F238E27FC236}">
                  <a16:creationId xmlns:a16="http://schemas.microsoft.com/office/drawing/2014/main" xmlns="" id="{361AE357-1669-4496-AAD5-01AFD1929EB6}"/>
                </a:ext>
              </a:extLst>
            </p:cNvPr>
            <p:cNvSpPr txBox="1">
              <a:spLocks/>
            </p:cNvSpPr>
            <p:nvPr/>
          </p:nvSpPr>
          <p:spPr>
            <a:xfrm>
              <a:off x="611560" y="3546761"/>
              <a:ext cx="3791072" cy="281786"/>
            </a:xfrm>
            <a:prstGeom prst="rect">
              <a:avLst/>
            </a:prstGeom>
          </p:spPr>
          <p:txBody>
            <a:bodyPr vert="horz" lIns="91440" tIns="45720" rIns="91440" bIns="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ysClr val="windowText" lastClr="000000"/>
                  </a:solidFill>
                  <a:effectLst/>
                  <a:uLnTx/>
                  <a:uFillTx/>
                  <a:latin typeface="Roboto Slab" panose="020B0604020202020204" charset="0"/>
                  <a:ea typeface="Roboto Slab" panose="020B0604020202020204" charset="0"/>
                  <a:cs typeface="Times New Roman" pitchFamily="18" charset="0"/>
                  <a:sym typeface="Arial"/>
                </a:rPr>
                <a:t>Mr. YATHISH H BHAT – USN : 2SD19EC125</a:t>
              </a:r>
            </a:p>
          </p:txBody>
        </p:sp>
        <p:sp>
          <p:nvSpPr>
            <p:cNvPr id="9" name="Title 1">
              <a:extLst>
                <a:ext uri="{FF2B5EF4-FFF2-40B4-BE49-F238E27FC236}">
                  <a16:creationId xmlns:a16="http://schemas.microsoft.com/office/drawing/2014/main" xmlns="" id="{F9EE3B78-AA9F-40CE-BF41-D40DDC27241B}"/>
                </a:ext>
              </a:extLst>
            </p:cNvPr>
            <p:cNvSpPr txBox="1">
              <a:spLocks/>
            </p:cNvSpPr>
            <p:nvPr/>
          </p:nvSpPr>
          <p:spPr>
            <a:xfrm>
              <a:off x="4572000" y="3578832"/>
              <a:ext cx="4572000" cy="238931"/>
            </a:xfrm>
            <a:prstGeom prst="rect">
              <a:avLst/>
            </a:prstGeom>
          </p:spPr>
          <p:txBody>
            <a:bodyPr vert="horz" lIns="91440" tIns="45720" rIns="91440" bIns="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ysClr val="windowText" lastClr="000000"/>
                  </a:solidFill>
                  <a:effectLst/>
                  <a:uLnTx/>
                  <a:uFillTx/>
                  <a:latin typeface="Roboto Slab" panose="020B0604020202020204" charset="0"/>
                  <a:ea typeface="Roboto Slab" panose="020B0604020202020204" charset="0"/>
                  <a:cs typeface="Times New Roman" pitchFamily="18" charset="0"/>
                  <a:sym typeface="Arial"/>
                </a:rPr>
                <a:t>Mr. UJWAL SHETTIGAR  –  USN : 2SD19EC113</a:t>
              </a:r>
            </a:p>
          </p:txBody>
        </p:sp>
        <p:sp>
          <p:nvSpPr>
            <p:cNvPr id="10" name="TextBox 14">
              <a:extLst>
                <a:ext uri="{FF2B5EF4-FFF2-40B4-BE49-F238E27FC236}">
                  <a16:creationId xmlns:a16="http://schemas.microsoft.com/office/drawing/2014/main" xmlns="" id="{444AD60A-CCAB-4329-A64B-29EC78DAA2BB}"/>
                </a:ext>
              </a:extLst>
            </p:cNvPr>
            <p:cNvSpPr txBox="1"/>
            <p:nvPr/>
          </p:nvSpPr>
          <p:spPr>
            <a:xfrm>
              <a:off x="600734" y="3977983"/>
              <a:ext cx="3791072" cy="27699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ysClr val="windowText" lastClr="000000"/>
                  </a:solidFill>
                  <a:effectLst/>
                  <a:uLnTx/>
                  <a:uFillTx/>
                  <a:latin typeface="Roboto Slab" panose="020B0604020202020204" charset="0"/>
                  <a:ea typeface="Roboto Slab" panose="020B0604020202020204" charset="0"/>
                  <a:cs typeface="Times New Roman" pitchFamily="18" charset="0"/>
                  <a:sym typeface="Arial"/>
                </a:rPr>
                <a:t>Mr. SHAIK NISAR      – USN  : 2SD19EC088</a:t>
              </a:r>
            </a:p>
          </p:txBody>
        </p:sp>
        <p:sp>
          <p:nvSpPr>
            <p:cNvPr id="11" name="TextBox 15">
              <a:extLst>
                <a:ext uri="{FF2B5EF4-FFF2-40B4-BE49-F238E27FC236}">
                  <a16:creationId xmlns:a16="http://schemas.microsoft.com/office/drawing/2014/main" xmlns="" id="{0244FAFA-FB87-41F5-8025-DF0144139217}"/>
                </a:ext>
              </a:extLst>
            </p:cNvPr>
            <p:cNvSpPr txBox="1"/>
            <p:nvPr/>
          </p:nvSpPr>
          <p:spPr>
            <a:xfrm>
              <a:off x="4572000" y="3931816"/>
              <a:ext cx="3888432" cy="27699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ysClr val="windowText" lastClr="000000"/>
                  </a:solidFill>
                  <a:effectLst/>
                  <a:uLnTx/>
                  <a:uFillTx/>
                  <a:latin typeface="Roboto Slab" panose="020B0604020202020204" charset="0"/>
                  <a:ea typeface="Roboto Slab" panose="020B0604020202020204" charset="0"/>
                  <a:cs typeface="Times New Roman" pitchFamily="18" charset="0"/>
                  <a:sym typeface="Arial"/>
                </a:rPr>
                <a:t>Mr. MANJUNATH GOUDA –  USN : 2SD19EC049</a:t>
              </a:r>
            </a:p>
          </p:txBody>
        </p:sp>
      </p:grpSp>
      <p:sp>
        <p:nvSpPr>
          <p:cNvPr id="12" name="Rectangle 11">
            <a:extLst>
              <a:ext uri="{FF2B5EF4-FFF2-40B4-BE49-F238E27FC236}">
                <a16:creationId xmlns:a16="http://schemas.microsoft.com/office/drawing/2014/main" xmlns="" id="{CB323739-A117-4802-9B3E-A1720435BF55}"/>
              </a:ext>
            </a:extLst>
          </p:cNvPr>
          <p:cNvSpPr/>
          <p:nvPr/>
        </p:nvSpPr>
        <p:spPr>
          <a:xfrm>
            <a:off x="3666945" y="4224977"/>
            <a:ext cx="1810111" cy="289503"/>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 typeface="Arial"/>
              <a:buNone/>
              <a:tabLst/>
              <a:defRPr/>
            </a:pPr>
            <a:r>
              <a:rPr kumimoji="0" lang="en-IN" sz="1200" b="1" i="0" u="sng" strike="noStrike" kern="1200" cap="none" spc="0" normalizeH="0" baseline="0" noProof="0" dirty="0">
                <a:ln>
                  <a:noFill/>
                </a:ln>
                <a:solidFill>
                  <a:prstClr val="black"/>
                </a:solidFill>
                <a:effectLst/>
                <a:uLnTx/>
                <a:uFillTx/>
                <a:latin typeface="Roboto Slab" panose="020B0604020202020204" charset="0"/>
                <a:ea typeface="Roboto Slab" panose="020B0604020202020204" charset="0"/>
                <a:cs typeface="Times New Roman" pitchFamily="18" charset="0"/>
                <a:sym typeface="Arial"/>
              </a:rPr>
              <a:t>Under the guidance of</a:t>
            </a:r>
          </a:p>
        </p:txBody>
      </p:sp>
      <p:sp>
        <p:nvSpPr>
          <p:cNvPr id="13" name="Title 1">
            <a:extLst>
              <a:ext uri="{FF2B5EF4-FFF2-40B4-BE49-F238E27FC236}">
                <a16:creationId xmlns:a16="http://schemas.microsoft.com/office/drawing/2014/main" xmlns="" id="{460211BF-04D2-4AB4-A1C1-CBDA4DBF710E}"/>
              </a:ext>
            </a:extLst>
          </p:cNvPr>
          <p:cNvSpPr txBox="1">
            <a:spLocks/>
          </p:cNvSpPr>
          <p:nvPr/>
        </p:nvSpPr>
        <p:spPr>
          <a:xfrm>
            <a:off x="2136341" y="4507825"/>
            <a:ext cx="4871317" cy="308741"/>
          </a:xfrm>
          <a:prstGeom prst="rect">
            <a:avLst/>
          </a:prstGeom>
        </p:spPr>
        <p:txBody>
          <a:bodyPr vert="horz" lIns="91440" tIns="45720" rIns="91440" bIns="0" rtlCol="0" anchor="b">
            <a:normAutofit fontScale="9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15000"/>
              </a:lnSpc>
              <a:spcBef>
                <a:spcPts val="0"/>
              </a:spcBef>
              <a:spcAft>
                <a:spcPts val="1000"/>
              </a:spcAft>
              <a:buClr>
                <a:srgbClr val="000000"/>
              </a:buClr>
              <a:buSzTx/>
              <a:buFont typeface="Arial"/>
              <a:buNone/>
              <a:tabLst/>
              <a:defRPr/>
            </a:pPr>
            <a:r>
              <a:rPr kumimoji="0" lang="en-IN" sz="1800" b="1" i="0" u="dotted" strike="noStrike" kern="1200" cap="none" spc="0" normalizeH="0" baseline="0" noProof="0" dirty="0">
                <a:ln>
                  <a:noFill/>
                </a:ln>
                <a:solidFill>
                  <a:srgbClr val="263238"/>
                </a:solidFill>
                <a:effectLst/>
                <a:uLnTx/>
                <a:uFillTx/>
                <a:latin typeface="Roboto Slab" panose="020B0604020202020204" charset="0"/>
                <a:ea typeface="Roboto Slab" panose="020B0604020202020204" charset="0"/>
                <a:cs typeface="+mn-cs"/>
                <a:sym typeface="Arial"/>
              </a:rPr>
              <a:t>Prof. M. Vijay Kumar</a:t>
            </a:r>
          </a:p>
        </p:txBody>
      </p:sp>
      <p:sp>
        <p:nvSpPr>
          <p:cNvPr id="14" name="Rectangle 13">
            <a:extLst>
              <a:ext uri="{FF2B5EF4-FFF2-40B4-BE49-F238E27FC236}">
                <a16:creationId xmlns:a16="http://schemas.microsoft.com/office/drawing/2014/main" xmlns="" id="{0AB2F45E-BF4C-45E0-B809-2846B4A95BAA}"/>
              </a:ext>
            </a:extLst>
          </p:cNvPr>
          <p:cNvSpPr/>
          <p:nvPr/>
        </p:nvSpPr>
        <p:spPr>
          <a:xfrm>
            <a:off x="3624463" y="4855857"/>
            <a:ext cx="1895071" cy="273088"/>
          </a:xfrm>
          <a:prstGeom prst="rect">
            <a:avLst/>
          </a:prstGeom>
        </p:spPr>
        <p:txBody>
          <a:bodyPr wrap="none">
            <a:spAutoFit/>
          </a:bodyPr>
          <a:lstStyle/>
          <a:p>
            <a:pPr marL="0" marR="0" lvl="0" indent="0" algn="ctr" defTabSz="914400" rtl="0" eaLnBrk="1" fontAlgn="auto" latinLnBrk="0" hangingPunct="1">
              <a:lnSpc>
                <a:spcPct val="115000"/>
              </a:lnSpc>
              <a:spcBef>
                <a:spcPts val="0"/>
              </a:spcBef>
              <a:spcAft>
                <a:spcPts val="1000"/>
              </a:spcAft>
              <a:buClr>
                <a:srgbClr val="000000"/>
              </a:buClr>
              <a:buSzTx/>
              <a:buFont typeface="Arial"/>
              <a:buNone/>
              <a:tabLst/>
              <a:defRPr/>
            </a:pPr>
            <a:r>
              <a:rPr kumimoji="0" lang="en-US" sz="1100" b="1" i="0" u="none" strike="noStrike" kern="0" cap="none" spc="0" normalizeH="0" baseline="0" noProof="0" dirty="0">
                <a:ln>
                  <a:noFill/>
                </a:ln>
                <a:solidFill>
                  <a:srgbClr val="FFFFFF">
                    <a:lumMod val="50000"/>
                  </a:srgbClr>
                </a:solidFill>
                <a:effectLst/>
                <a:uLnTx/>
                <a:uFillTx/>
                <a:latin typeface="Roboto Slab" panose="020B0604020202020204" charset="0"/>
                <a:ea typeface="Roboto Slab" panose="020B0604020202020204" charset="0"/>
                <a:cs typeface="Times New Roman" pitchFamily="18" charset="0"/>
                <a:sym typeface="Arial"/>
              </a:rPr>
              <a:t>Academic year 2021-2022</a:t>
            </a:r>
            <a:endParaRPr kumimoji="0" lang="en-IN" sz="1100" b="1" i="0" u="none" strike="noStrike" kern="0" cap="none" spc="0" normalizeH="0" baseline="0" noProof="0" dirty="0">
              <a:ln>
                <a:noFill/>
              </a:ln>
              <a:solidFill>
                <a:srgbClr val="FFFFFF">
                  <a:lumMod val="50000"/>
                </a:srgbClr>
              </a:solidFill>
              <a:effectLst/>
              <a:uLnTx/>
              <a:uFillTx/>
              <a:latin typeface="Roboto Slab" panose="020B0604020202020204" charset="0"/>
              <a:ea typeface="Roboto Slab" panose="020B0604020202020204" charset="0"/>
              <a:cs typeface="Times New Roman" pitchFamily="18" charset="0"/>
              <a:sym typeface="Arial"/>
            </a:endParaRPr>
          </a:p>
        </p:txBody>
      </p:sp>
      <p:sp>
        <p:nvSpPr>
          <p:cNvPr id="15" name="Rectangle 14">
            <a:extLst>
              <a:ext uri="{FF2B5EF4-FFF2-40B4-BE49-F238E27FC236}">
                <a16:creationId xmlns:a16="http://schemas.microsoft.com/office/drawing/2014/main" xmlns="" id="{601D3951-713A-4AF2-8457-B59C54305DB9}"/>
              </a:ext>
            </a:extLst>
          </p:cNvPr>
          <p:cNvSpPr/>
          <p:nvPr/>
        </p:nvSpPr>
        <p:spPr>
          <a:xfrm>
            <a:off x="0" y="3165831"/>
            <a:ext cx="9144000" cy="271421"/>
          </a:xfrm>
          <a:prstGeom prst="rect">
            <a:avLst/>
          </a:prstGeom>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 typeface="Arial"/>
              <a:buNone/>
              <a:tabLst/>
              <a:defRPr/>
            </a:pPr>
            <a:r>
              <a:rPr kumimoji="0" lang="en-US" sz="1100" b="1" i="0" u="none" strike="noStrike" kern="1200" cap="none" spc="0" normalizeH="0" baseline="0" noProof="0" dirty="0">
                <a:ln>
                  <a:noFill/>
                </a:ln>
                <a:solidFill>
                  <a:prstClr val="black"/>
                </a:solidFill>
                <a:effectLst/>
                <a:uLnTx/>
                <a:uFillTx/>
                <a:latin typeface="Roboto Slab" panose="020B0604020202020204" charset="0"/>
                <a:ea typeface="Roboto Slab" panose="020B0604020202020204" charset="0"/>
                <a:cs typeface="Times New Roman" pitchFamily="18" charset="0"/>
                <a:sym typeface="Arial"/>
              </a:rPr>
              <a:t>ECE B Division(6</a:t>
            </a:r>
            <a:r>
              <a:rPr kumimoji="0" lang="en-US" sz="1100" b="1" i="0" u="none" strike="noStrike" kern="1200" cap="none" spc="0" normalizeH="0" baseline="30000" noProof="0" dirty="0">
                <a:ln>
                  <a:noFill/>
                </a:ln>
                <a:solidFill>
                  <a:prstClr val="black"/>
                </a:solidFill>
                <a:effectLst/>
                <a:uLnTx/>
                <a:uFillTx/>
                <a:latin typeface="Roboto Slab" panose="020B0604020202020204" charset="0"/>
                <a:ea typeface="Roboto Slab" panose="020B0604020202020204" charset="0"/>
                <a:cs typeface="Times New Roman" pitchFamily="18" charset="0"/>
                <a:sym typeface="Arial"/>
              </a:rPr>
              <a:t>th</a:t>
            </a:r>
            <a:r>
              <a:rPr kumimoji="0" lang="en-US" sz="1100" b="1" i="0" u="none" strike="noStrike" kern="1200" cap="none" spc="0" normalizeH="0" baseline="0" noProof="0" dirty="0">
                <a:ln>
                  <a:noFill/>
                </a:ln>
                <a:solidFill>
                  <a:prstClr val="black"/>
                </a:solidFill>
                <a:effectLst/>
                <a:uLnTx/>
                <a:uFillTx/>
                <a:latin typeface="Roboto Slab" panose="020B0604020202020204" charset="0"/>
                <a:ea typeface="Roboto Slab" panose="020B0604020202020204" charset="0"/>
                <a:cs typeface="Times New Roman" pitchFamily="18" charset="0"/>
                <a:sym typeface="Arial"/>
              </a:rPr>
              <a:t> semester)</a:t>
            </a:r>
            <a:endParaRPr kumimoji="0" lang="en-IN" sz="1100" b="1" i="0" u="none" strike="noStrike" kern="1200" cap="none" spc="0" normalizeH="0" baseline="0" noProof="0" dirty="0">
              <a:ln>
                <a:noFill/>
              </a:ln>
              <a:solidFill>
                <a:prstClr val="black"/>
              </a:solidFill>
              <a:effectLst/>
              <a:uLnTx/>
              <a:uFillTx/>
              <a:latin typeface="Roboto Slab" panose="020B0604020202020204" charset="0"/>
              <a:ea typeface="Roboto Slab" panose="020B0604020202020204" charset="0"/>
              <a:cs typeface="Times New Roman" pitchFamily="18" charset="0"/>
              <a:sym typeface="Arial"/>
            </a:endParaRPr>
          </a:p>
        </p:txBody>
      </p:sp>
      <p:sp>
        <p:nvSpPr>
          <p:cNvPr id="3" name="TextBox 2">
            <a:extLst>
              <a:ext uri="{FF2B5EF4-FFF2-40B4-BE49-F238E27FC236}">
                <a16:creationId xmlns:a16="http://schemas.microsoft.com/office/drawing/2014/main" xmlns="" id="{1840C3C9-8E88-4816-8A03-580DA7D51C34}"/>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1</a:t>
            </a:fld>
            <a:endParaRPr lang="en-IN" dirty="0"/>
          </a:p>
        </p:txBody>
      </p:sp>
    </p:spTree>
    <p:extLst>
      <p:ext uri="{BB962C8B-B14F-4D97-AF65-F5344CB8AC3E}">
        <p14:creationId xmlns:p14="http://schemas.microsoft.com/office/powerpoint/2010/main" xmlns="" val="40922191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26131" y="-20538"/>
            <a:ext cx="9091738" cy="516403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9" name="Google Shape;808;p39"/>
          <p:cNvSpPr/>
          <p:nvPr/>
        </p:nvSpPr>
        <p:spPr>
          <a:xfrm>
            <a:off x="1403648" y="267494"/>
            <a:ext cx="4968552" cy="28803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92546"/>
            <a:ext cx="5976664" cy="6480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System Flow Chart</a:t>
            </a:r>
            <a:endParaRPr sz="2800" b="1" dirty="0">
              <a:latin typeface="Poppins" charset="0"/>
              <a:cs typeface="Poppins" charset="0"/>
            </a:endParaRPr>
          </a:p>
        </p:txBody>
      </p:sp>
      <p:grpSp>
        <p:nvGrpSpPr>
          <p:cNvPr id="64" name="Group 63"/>
          <p:cNvGrpSpPr/>
          <p:nvPr/>
        </p:nvGrpSpPr>
        <p:grpSpPr>
          <a:xfrm>
            <a:off x="919965" y="555526"/>
            <a:ext cx="8044523" cy="4464496"/>
            <a:chOff x="1115616" y="555526"/>
            <a:chExt cx="8044523" cy="4464496"/>
          </a:xfrm>
        </p:grpSpPr>
        <p:sp>
          <p:nvSpPr>
            <p:cNvPr id="7" name="Oval 6"/>
            <p:cNvSpPr/>
            <p:nvPr/>
          </p:nvSpPr>
          <p:spPr>
            <a:xfrm>
              <a:off x="1115616" y="627534"/>
              <a:ext cx="792088" cy="360040"/>
            </a:xfrm>
            <a:prstGeom prst="ellipse">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start</a:t>
              </a:r>
            </a:p>
          </p:txBody>
        </p:sp>
        <p:sp>
          <p:nvSpPr>
            <p:cNvPr id="11" name="Rounded Rectangle 10"/>
            <p:cNvSpPr/>
            <p:nvPr/>
          </p:nvSpPr>
          <p:spPr>
            <a:xfrm>
              <a:off x="2627784" y="627534"/>
              <a:ext cx="1368152" cy="360040"/>
            </a:xfrm>
            <a:prstGeom prst="roundRect">
              <a:avLst/>
            </a:prstGeom>
            <a:solidFill>
              <a:schemeClr val="tx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MPU-6050 Sensor</a:t>
              </a:r>
            </a:p>
          </p:txBody>
        </p:sp>
        <p:sp>
          <p:nvSpPr>
            <p:cNvPr id="12" name="Rounded Rectangle 11"/>
            <p:cNvSpPr/>
            <p:nvPr/>
          </p:nvSpPr>
          <p:spPr>
            <a:xfrm>
              <a:off x="4716016" y="627534"/>
              <a:ext cx="1656184" cy="360040"/>
            </a:xfrm>
            <a:prstGeom prst="roundRect">
              <a:avLst/>
            </a:prstGeom>
            <a:solidFill>
              <a:schemeClr val="tx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Lilypad  Arduino</a:t>
              </a:r>
            </a:p>
          </p:txBody>
        </p:sp>
        <p:sp>
          <p:nvSpPr>
            <p:cNvPr id="13" name="Rounded Rectangle 12"/>
            <p:cNvSpPr/>
            <p:nvPr/>
          </p:nvSpPr>
          <p:spPr>
            <a:xfrm>
              <a:off x="6300192" y="1059582"/>
              <a:ext cx="2304256" cy="504056"/>
            </a:xfrm>
            <a:prstGeom prst="roundRect">
              <a:avLst/>
            </a:prstGeom>
            <a:solidFill>
              <a:schemeClr val="tx2"/>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Convert data into angles value of</a:t>
              </a:r>
            </a:p>
            <a:p>
              <a:pPr algn="ctr"/>
              <a:r>
                <a:rPr lang="en-US" sz="1200" b="1" dirty="0"/>
                <a:t> range 0 - 180°</a:t>
              </a:r>
            </a:p>
          </p:txBody>
        </p:sp>
        <p:sp>
          <p:nvSpPr>
            <p:cNvPr id="14" name="Rounded Rectangle 13"/>
            <p:cNvSpPr/>
            <p:nvPr/>
          </p:nvSpPr>
          <p:spPr>
            <a:xfrm>
              <a:off x="4716016" y="1635646"/>
              <a:ext cx="1656184" cy="360040"/>
            </a:xfrm>
            <a:prstGeom prst="roundRect">
              <a:avLst/>
            </a:prstGeom>
            <a:solidFill>
              <a:schemeClr val="tx2"/>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HC-05 master</a:t>
              </a:r>
            </a:p>
          </p:txBody>
        </p:sp>
        <p:sp>
          <p:nvSpPr>
            <p:cNvPr id="15" name="Rounded Rectangle 14"/>
            <p:cNvSpPr/>
            <p:nvPr/>
          </p:nvSpPr>
          <p:spPr>
            <a:xfrm>
              <a:off x="2555776" y="1635646"/>
              <a:ext cx="1512168" cy="360040"/>
            </a:xfrm>
            <a:prstGeom prst="roundRect">
              <a:avLst/>
            </a:prstGeom>
            <a:solidFill>
              <a:schemeClr val="tx2"/>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HC-05 slave</a:t>
              </a:r>
            </a:p>
          </p:txBody>
        </p:sp>
        <p:sp>
          <p:nvSpPr>
            <p:cNvPr id="16" name="Rounded Rectangle 15"/>
            <p:cNvSpPr/>
            <p:nvPr/>
          </p:nvSpPr>
          <p:spPr>
            <a:xfrm>
              <a:off x="4860032" y="2139702"/>
              <a:ext cx="1368152" cy="432048"/>
            </a:xfrm>
            <a:prstGeom prst="roundRect">
              <a:avLst/>
            </a:prstGeom>
            <a:solidFill>
              <a:schemeClr val="tx2"/>
            </a:solid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Arduino</a:t>
              </a:r>
            </a:p>
            <a:p>
              <a:pPr algn="ctr"/>
              <a:r>
                <a:rPr lang="en-US" sz="1200" b="1" dirty="0"/>
                <a:t>Uno</a:t>
              </a:r>
            </a:p>
          </p:txBody>
        </p:sp>
        <p:sp>
          <p:nvSpPr>
            <p:cNvPr id="17" name="Diamond 16"/>
            <p:cNvSpPr/>
            <p:nvPr/>
          </p:nvSpPr>
          <p:spPr>
            <a:xfrm>
              <a:off x="4716016" y="2787774"/>
              <a:ext cx="1728192" cy="648072"/>
            </a:xfrm>
            <a:prstGeom prst="diamon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Times New Roman" pitchFamily="18" charset="0"/>
                  <a:cs typeface="Times New Roman" pitchFamily="18" charset="0"/>
                </a:rPr>
                <a:t>Checking of angles</a:t>
              </a:r>
            </a:p>
          </p:txBody>
        </p:sp>
        <p:sp>
          <p:nvSpPr>
            <p:cNvPr id="18" name="Flowchart: Data 17"/>
            <p:cNvSpPr/>
            <p:nvPr/>
          </p:nvSpPr>
          <p:spPr>
            <a:xfrm>
              <a:off x="1619672" y="3795886"/>
              <a:ext cx="1224136" cy="360040"/>
            </a:xfrm>
            <a:prstGeom prst="flowChartInputOutput">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t>Forward</a:t>
              </a:r>
            </a:p>
          </p:txBody>
        </p:sp>
        <p:sp>
          <p:nvSpPr>
            <p:cNvPr id="19" name="Flowchart: Data 18"/>
            <p:cNvSpPr/>
            <p:nvPr/>
          </p:nvSpPr>
          <p:spPr>
            <a:xfrm>
              <a:off x="3203848" y="3795886"/>
              <a:ext cx="1152128" cy="360040"/>
            </a:xfrm>
            <a:prstGeom prst="flowChartInputOutput">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Back</a:t>
              </a:r>
            </a:p>
          </p:txBody>
        </p:sp>
        <p:sp>
          <p:nvSpPr>
            <p:cNvPr id="20" name="Flowchart: Data 19"/>
            <p:cNvSpPr/>
            <p:nvPr/>
          </p:nvSpPr>
          <p:spPr>
            <a:xfrm>
              <a:off x="4860032" y="3795886"/>
              <a:ext cx="1152128" cy="360040"/>
            </a:xfrm>
            <a:prstGeom prst="flowChartInputOutput">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Left</a:t>
              </a:r>
            </a:p>
          </p:txBody>
        </p:sp>
        <p:sp>
          <p:nvSpPr>
            <p:cNvPr id="21" name="Flowchart: Data 20"/>
            <p:cNvSpPr/>
            <p:nvPr/>
          </p:nvSpPr>
          <p:spPr>
            <a:xfrm>
              <a:off x="6336196" y="3777580"/>
              <a:ext cx="1152128" cy="360040"/>
            </a:xfrm>
            <a:prstGeom prst="flowChartInputOutput">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Right</a:t>
              </a:r>
            </a:p>
          </p:txBody>
        </p:sp>
        <p:sp>
          <p:nvSpPr>
            <p:cNvPr id="22" name="Rounded Rectangle 21"/>
            <p:cNvSpPr/>
            <p:nvPr/>
          </p:nvSpPr>
          <p:spPr>
            <a:xfrm>
              <a:off x="4860032" y="4659982"/>
              <a:ext cx="1512168" cy="360040"/>
            </a:xfrm>
            <a:prstGeom prst="roundRect">
              <a:avLst/>
            </a:prstGeom>
            <a:solidFill>
              <a:schemeClr val="tx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Motor Shield</a:t>
              </a:r>
            </a:p>
            <a:p>
              <a:pPr algn="ctr"/>
              <a:r>
                <a:rPr lang="en-US" sz="1200" b="1" dirty="0"/>
                <a:t>L298N</a:t>
              </a:r>
            </a:p>
          </p:txBody>
        </p:sp>
        <p:sp>
          <p:nvSpPr>
            <p:cNvPr id="23" name="Rounded Rectangle 22"/>
            <p:cNvSpPr/>
            <p:nvPr/>
          </p:nvSpPr>
          <p:spPr>
            <a:xfrm>
              <a:off x="2627784" y="4659982"/>
              <a:ext cx="1584176" cy="360040"/>
            </a:xfrm>
            <a:prstGeom prst="roundRect">
              <a:avLst/>
            </a:prstGeom>
            <a:solidFill>
              <a:schemeClr val="tx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Car Movement</a:t>
              </a:r>
            </a:p>
          </p:txBody>
        </p:sp>
        <p:sp>
          <p:nvSpPr>
            <p:cNvPr id="24" name="Oval 23"/>
            <p:cNvSpPr/>
            <p:nvPr/>
          </p:nvSpPr>
          <p:spPr>
            <a:xfrm>
              <a:off x="1115616" y="4659982"/>
              <a:ext cx="864096" cy="360040"/>
            </a:xfrm>
            <a:prstGeom prst="ellipse">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End</a:t>
              </a:r>
            </a:p>
          </p:txBody>
        </p:sp>
        <p:cxnSp>
          <p:nvCxnSpPr>
            <p:cNvPr id="28" name="Straight Arrow Connector 27"/>
            <p:cNvCxnSpPr>
              <a:stCxn id="7" idx="6"/>
              <a:endCxn id="11" idx="1"/>
            </p:cNvCxnSpPr>
            <p:nvPr/>
          </p:nvCxnSpPr>
          <p:spPr>
            <a:xfrm>
              <a:off x="1907704" y="807554"/>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12" idx="1"/>
            </p:cNvCxnSpPr>
            <p:nvPr/>
          </p:nvCxnSpPr>
          <p:spPr>
            <a:xfrm>
              <a:off x="3995936" y="807554"/>
              <a:ext cx="72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2" idx="3"/>
              <a:endCxn id="13" idx="0"/>
            </p:cNvCxnSpPr>
            <p:nvPr/>
          </p:nvCxnSpPr>
          <p:spPr>
            <a:xfrm>
              <a:off x="6372200" y="807554"/>
              <a:ext cx="1080120" cy="252028"/>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14" idx="3"/>
            </p:cNvCxnSpPr>
            <p:nvPr/>
          </p:nvCxnSpPr>
          <p:spPr>
            <a:xfrm rot="10800000" flipV="1">
              <a:off x="6372200" y="1563638"/>
              <a:ext cx="1008112" cy="252028"/>
            </a:xfrm>
            <a:prstGeom prst="bentConnector3">
              <a:avLst>
                <a:gd name="adj1" fmla="val -64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4" idx="1"/>
              <a:endCxn id="15" idx="3"/>
            </p:cNvCxnSpPr>
            <p:nvPr/>
          </p:nvCxnSpPr>
          <p:spPr>
            <a:xfrm flipH="1">
              <a:off x="4067944" y="1815666"/>
              <a:ext cx="6480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15" idx="2"/>
            </p:cNvCxnSpPr>
            <p:nvPr/>
          </p:nvCxnSpPr>
          <p:spPr>
            <a:xfrm rot="16200000" flipH="1">
              <a:off x="3869922" y="1437624"/>
              <a:ext cx="432048" cy="154817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580112" y="2571750"/>
              <a:ext cx="0" cy="2160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a:xfrm>
              <a:off x="2267744" y="3651870"/>
              <a:ext cx="60486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67744" y="3651870"/>
              <a:ext cx="0" cy="1440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779912" y="3651870"/>
              <a:ext cx="0" cy="1440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580112" y="3651870"/>
              <a:ext cx="0" cy="1440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316416" y="3651870"/>
              <a:ext cx="0" cy="720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267744" y="4155926"/>
              <a:ext cx="0" cy="1440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779912" y="4155926"/>
              <a:ext cx="0" cy="1440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580112" y="4155926"/>
              <a:ext cx="0" cy="1440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316416" y="4083918"/>
              <a:ext cx="0" cy="2160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5580112" y="4299942"/>
              <a:ext cx="0" cy="360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22" idx="1"/>
              <a:endCxn id="23" idx="3"/>
            </p:cNvCxnSpPr>
            <p:nvPr/>
          </p:nvCxnSpPr>
          <p:spPr>
            <a:xfrm flipH="1">
              <a:off x="4211960" y="4840002"/>
              <a:ext cx="6480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23" idx="1"/>
              <a:endCxn id="24" idx="6"/>
            </p:cNvCxnSpPr>
            <p:nvPr/>
          </p:nvCxnSpPr>
          <p:spPr>
            <a:xfrm flipH="1">
              <a:off x="1979712" y="4840002"/>
              <a:ext cx="6480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5580112" y="3435846"/>
              <a:ext cx="0" cy="21602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1835696" y="843558"/>
              <a:ext cx="720080" cy="400110"/>
            </a:xfrm>
            <a:prstGeom prst="rect">
              <a:avLst/>
            </a:prstGeom>
            <a:noFill/>
          </p:spPr>
          <p:txBody>
            <a:bodyPr wrap="square" rtlCol="0">
              <a:spAutoFit/>
            </a:bodyPr>
            <a:lstStyle/>
            <a:p>
              <a:r>
                <a:rPr lang="en-US" sz="1000" b="1" dirty="0"/>
                <a:t>Hand gestures</a:t>
              </a:r>
            </a:p>
          </p:txBody>
        </p:sp>
        <p:sp>
          <p:nvSpPr>
            <p:cNvPr id="147" name="TextBox 146"/>
            <p:cNvSpPr txBox="1"/>
            <p:nvPr/>
          </p:nvSpPr>
          <p:spPr>
            <a:xfrm>
              <a:off x="3995936" y="843558"/>
              <a:ext cx="720080" cy="400110"/>
            </a:xfrm>
            <a:prstGeom prst="rect">
              <a:avLst/>
            </a:prstGeom>
            <a:noFill/>
          </p:spPr>
          <p:txBody>
            <a:bodyPr wrap="square" rtlCol="0">
              <a:spAutoFit/>
            </a:bodyPr>
            <a:lstStyle/>
            <a:p>
              <a:r>
                <a:rPr lang="en-US" sz="1000" b="1" dirty="0"/>
                <a:t>Data transfer</a:t>
              </a:r>
            </a:p>
          </p:txBody>
        </p:sp>
        <p:sp>
          <p:nvSpPr>
            <p:cNvPr id="148" name="TextBox 147"/>
            <p:cNvSpPr txBox="1"/>
            <p:nvPr/>
          </p:nvSpPr>
          <p:spPr>
            <a:xfrm>
              <a:off x="6588224" y="555526"/>
              <a:ext cx="1800200" cy="246221"/>
            </a:xfrm>
            <a:prstGeom prst="rect">
              <a:avLst/>
            </a:prstGeom>
            <a:noFill/>
          </p:spPr>
          <p:txBody>
            <a:bodyPr wrap="square" rtlCol="0">
              <a:spAutoFit/>
            </a:bodyPr>
            <a:lstStyle/>
            <a:p>
              <a:r>
                <a:rPr lang="en-US" sz="1000" b="1" dirty="0"/>
                <a:t>Particular value transfer</a:t>
              </a:r>
            </a:p>
          </p:txBody>
        </p:sp>
        <p:sp>
          <p:nvSpPr>
            <p:cNvPr id="149" name="TextBox 148"/>
            <p:cNvSpPr txBox="1"/>
            <p:nvPr/>
          </p:nvSpPr>
          <p:spPr>
            <a:xfrm>
              <a:off x="4139952" y="1563638"/>
              <a:ext cx="720080" cy="307777"/>
            </a:xfrm>
            <a:prstGeom prst="rect">
              <a:avLst/>
            </a:prstGeom>
            <a:noFill/>
          </p:spPr>
          <p:txBody>
            <a:bodyPr wrap="square" rtlCol="0">
              <a:spAutoFit/>
            </a:bodyPr>
            <a:lstStyle/>
            <a:p>
              <a:endParaRPr lang="en-US" dirty="0"/>
            </a:p>
          </p:txBody>
        </p:sp>
        <p:sp>
          <p:nvSpPr>
            <p:cNvPr id="150" name="TextBox 149"/>
            <p:cNvSpPr txBox="1"/>
            <p:nvPr/>
          </p:nvSpPr>
          <p:spPr>
            <a:xfrm>
              <a:off x="4067944" y="1419622"/>
              <a:ext cx="792088" cy="400110"/>
            </a:xfrm>
            <a:prstGeom prst="rect">
              <a:avLst/>
            </a:prstGeom>
            <a:noFill/>
          </p:spPr>
          <p:txBody>
            <a:bodyPr wrap="square" rtlCol="0">
              <a:spAutoFit/>
            </a:bodyPr>
            <a:lstStyle/>
            <a:p>
              <a:r>
                <a:rPr lang="en-US" sz="1000" b="1" dirty="0"/>
                <a:t>Signals</a:t>
              </a:r>
            </a:p>
            <a:p>
              <a:r>
                <a:rPr lang="en-US" sz="1000" b="1" dirty="0"/>
                <a:t>transfer</a:t>
              </a:r>
            </a:p>
          </p:txBody>
        </p:sp>
        <p:sp>
          <p:nvSpPr>
            <p:cNvPr id="151" name="TextBox 150"/>
            <p:cNvSpPr txBox="1"/>
            <p:nvPr/>
          </p:nvSpPr>
          <p:spPr>
            <a:xfrm>
              <a:off x="3635896" y="2427734"/>
              <a:ext cx="792088" cy="400110"/>
            </a:xfrm>
            <a:prstGeom prst="rect">
              <a:avLst/>
            </a:prstGeom>
            <a:noFill/>
          </p:spPr>
          <p:txBody>
            <a:bodyPr wrap="square" rtlCol="0">
              <a:spAutoFit/>
            </a:bodyPr>
            <a:lstStyle/>
            <a:p>
              <a:r>
                <a:rPr lang="en-US" sz="1000" b="1" dirty="0"/>
                <a:t>Data received</a:t>
              </a:r>
            </a:p>
          </p:txBody>
        </p:sp>
        <p:sp>
          <p:nvSpPr>
            <p:cNvPr id="153" name="TextBox 152"/>
            <p:cNvSpPr txBox="1"/>
            <p:nvPr/>
          </p:nvSpPr>
          <p:spPr>
            <a:xfrm>
              <a:off x="5652120" y="2571750"/>
              <a:ext cx="1872208" cy="400110"/>
            </a:xfrm>
            <a:prstGeom prst="rect">
              <a:avLst/>
            </a:prstGeom>
            <a:noFill/>
          </p:spPr>
          <p:txBody>
            <a:bodyPr wrap="square" rtlCol="0">
              <a:spAutoFit/>
            </a:bodyPr>
            <a:lstStyle/>
            <a:p>
              <a:pPr algn="ctr"/>
              <a:r>
                <a:rPr lang="en-US" sz="1000" b="1" dirty="0"/>
                <a:t>Angle </a:t>
              </a:r>
            </a:p>
            <a:p>
              <a:pPr algn="ctr"/>
              <a:r>
                <a:rPr lang="en-US" sz="1000" b="1" dirty="0"/>
                <a:t>measurement</a:t>
              </a:r>
            </a:p>
          </p:txBody>
        </p:sp>
        <p:sp>
          <p:nvSpPr>
            <p:cNvPr id="154" name="TextBox 153"/>
            <p:cNvSpPr txBox="1"/>
            <p:nvPr/>
          </p:nvSpPr>
          <p:spPr>
            <a:xfrm>
              <a:off x="1907703" y="3333641"/>
              <a:ext cx="1078001" cy="246221"/>
            </a:xfrm>
            <a:prstGeom prst="rect">
              <a:avLst/>
            </a:prstGeom>
            <a:noFill/>
          </p:spPr>
          <p:txBody>
            <a:bodyPr wrap="square" rtlCol="0">
              <a:spAutoFit/>
            </a:bodyPr>
            <a:lstStyle/>
            <a:p>
              <a:r>
                <a:rPr lang="en-US" sz="1000" b="1" dirty="0"/>
                <a:t>Y range &lt;140°</a:t>
              </a:r>
            </a:p>
          </p:txBody>
        </p:sp>
        <p:sp>
          <p:nvSpPr>
            <p:cNvPr id="155" name="TextBox 154"/>
            <p:cNvSpPr txBox="1"/>
            <p:nvPr/>
          </p:nvSpPr>
          <p:spPr>
            <a:xfrm>
              <a:off x="3257319" y="3318024"/>
              <a:ext cx="1080120" cy="246221"/>
            </a:xfrm>
            <a:prstGeom prst="rect">
              <a:avLst/>
            </a:prstGeom>
            <a:noFill/>
          </p:spPr>
          <p:txBody>
            <a:bodyPr wrap="square" rtlCol="0">
              <a:spAutoFit/>
            </a:bodyPr>
            <a:lstStyle/>
            <a:p>
              <a:r>
                <a:rPr lang="en-US" sz="1000" b="1" dirty="0"/>
                <a:t>Y range &gt;160°</a:t>
              </a:r>
            </a:p>
          </p:txBody>
        </p:sp>
        <p:sp>
          <p:nvSpPr>
            <p:cNvPr id="156" name="TextBox 155"/>
            <p:cNvSpPr txBox="1"/>
            <p:nvPr/>
          </p:nvSpPr>
          <p:spPr>
            <a:xfrm>
              <a:off x="4577919" y="3333274"/>
              <a:ext cx="1078001" cy="246221"/>
            </a:xfrm>
            <a:prstGeom prst="rect">
              <a:avLst/>
            </a:prstGeom>
            <a:noFill/>
          </p:spPr>
          <p:txBody>
            <a:bodyPr wrap="square" rtlCol="0">
              <a:spAutoFit/>
            </a:bodyPr>
            <a:lstStyle/>
            <a:p>
              <a:r>
                <a:rPr lang="en-US" sz="1000" b="1" dirty="0"/>
                <a:t>X range &lt;40°</a:t>
              </a:r>
            </a:p>
          </p:txBody>
        </p:sp>
        <p:sp>
          <p:nvSpPr>
            <p:cNvPr id="157" name="TextBox 156"/>
            <p:cNvSpPr txBox="1"/>
            <p:nvPr/>
          </p:nvSpPr>
          <p:spPr>
            <a:xfrm>
              <a:off x="6454002" y="3324488"/>
              <a:ext cx="1060531" cy="246221"/>
            </a:xfrm>
            <a:prstGeom prst="rect">
              <a:avLst/>
            </a:prstGeom>
            <a:noFill/>
          </p:spPr>
          <p:txBody>
            <a:bodyPr wrap="square" rtlCol="0">
              <a:spAutoFit/>
            </a:bodyPr>
            <a:lstStyle/>
            <a:p>
              <a:r>
                <a:rPr lang="en-US" sz="1000" b="1" dirty="0"/>
                <a:t>X range &gt;60°</a:t>
              </a:r>
            </a:p>
          </p:txBody>
        </p:sp>
        <p:sp>
          <p:nvSpPr>
            <p:cNvPr id="158" name="TextBox 157"/>
            <p:cNvSpPr txBox="1"/>
            <p:nvPr/>
          </p:nvSpPr>
          <p:spPr>
            <a:xfrm>
              <a:off x="5580112" y="4299942"/>
              <a:ext cx="720080" cy="400110"/>
            </a:xfrm>
            <a:prstGeom prst="rect">
              <a:avLst/>
            </a:prstGeom>
            <a:noFill/>
          </p:spPr>
          <p:txBody>
            <a:bodyPr wrap="square" rtlCol="0">
              <a:spAutoFit/>
            </a:bodyPr>
            <a:lstStyle/>
            <a:p>
              <a:r>
                <a:rPr lang="en-US" sz="1000" b="1" dirty="0"/>
                <a:t>Data transfer</a:t>
              </a:r>
            </a:p>
          </p:txBody>
        </p:sp>
        <p:sp>
          <p:nvSpPr>
            <p:cNvPr id="54" name="Flowchart: Data 53">
              <a:extLst>
                <a:ext uri="{FF2B5EF4-FFF2-40B4-BE49-F238E27FC236}">
                  <a16:creationId xmlns:a16="http://schemas.microsoft.com/office/drawing/2014/main" xmlns="" id="{3DFDD981-12D0-419D-B233-9857B9CDEB38}"/>
                </a:ext>
              </a:extLst>
            </p:cNvPr>
            <p:cNvSpPr/>
            <p:nvPr/>
          </p:nvSpPr>
          <p:spPr>
            <a:xfrm>
              <a:off x="7740352" y="3741880"/>
              <a:ext cx="1152128" cy="360040"/>
            </a:xfrm>
            <a:prstGeom prst="flowChartInputOutput">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Stop</a:t>
              </a:r>
            </a:p>
          </p:txBody>
        </p:sp>
        <p:cxnSp>
          <p:nvCxnSpPr>
            <p:cNvPr id="59" name="Straight Connector 58">
              <a:extLst>
                <a:ext uri="{FF2B5EF4-FFF2-40B4-BE49-F238E27FC236}">
                  <a16:creationId xmlns:a16="http://schemas.microsoft.com/office/drawing/2014/main" xmlns="" id="{32D8681C-591E-456D-9B44-A1D2701F575D}"/>
                </a:ext>
              </a:extLst>
            </p:cNvPr>
            <p:cNvCxnSpPr>
              <a:cxnSpLocks/>
            </p:cNvCxnSpPr>
            <p:nvPr/>
          </p:nvCxnSpPr>
          <p:spPr>
            <a:xfrm>
              <a:off x="2267744" y="4299942"/>
              <a:ext cx="6048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xmlns="" id="{4953ECAE-1C38-4606-A57F-5857047B4370}"/>
                </a:ext>
              </a:extLst>
            </p:cNvPr>
            <p:cNvSpPr txBox="1"/>
            <p:nvPr/>
          </p:nvSpPr>
          <p:spPr>
            <a:xfrm>
              <a:off x="7488324" y="3201821"/>
              <a:ext cx="1671815" cy="400110"/>
            </a:xfrm>
            <a:prstGeom prst="rect">
              <a:avLst/>
            </a:prstGeom>
            <a:noFill/>
          </p:spPr>
          <p:txBody>
            <a:bodyPr wrap="square" rtlCol="0">
              <a:spAutoFit/>
            </a:bodyPr>
            <a:lstStyle/>
            <a:p>
              <a:r>
                <a:rPr lang="en-US" sz="1000" b="1" dirty="0"/>
                <a:t>X range &gt;=45° &amp; &lt;=55°</a:t>
              </a:r>
            </a:p>
            <a:p>
              <a:r>
                <a:rPr lang="en-US" sz="1000" b="1" dirty="0"/>
                <a:t>Y range &gt;=145° &amp; &lt;=155°</a:t>
              </a:r>
            </a:p>
          </p:txBody>
        </p:sp>
        <p:cxnSp>
          <p:nvCxnSpPr>
            <p:cNvPr id="61" name="Straight Connector 60">
              <a:extLst>
                <a:ext uri="{FF2B5EF4-FFF2-40B4-BE49-F238E27FC236}">
                  <a16:creationId xmlns:a16="http://schemas.microsoft.com/office/drawing/2014/main" xmlns="" id="{AB1A99D4-D0B1-4A74-B502-22C524C134B9}"/>
                </a:ext>
              </a:extLst>
            </p:cNvPr>
            <p:cNvCxnSpPr/>
            <p:nvPr/>
          </p:nvCxnSpPr>
          <p:spPr>
            <a:xfrm>
              <a:off x="6948264" y="3651870"/>
              <a:ext cx="0" cy="1440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83E92E28-AFE0-44E4-A387-8C0F4C2E801C}"/>
                </a:ext>
              </a:extLst>
            </p:cNvPr>
            <p:cNvCxnSpPr/>
            <p:nvPr/>
          </p:nvCxnSpPr>
          <p:spPr>
            <a:xfrm>
              <a:off x="6948264" y="4155926"/>
              <a:ext cx="0" cy="144016"/>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xmlns="" id="{8F29E5D2-0F8B-48D2-96ED-10EF3C1E65BB}"/>
              </a:ext>
            </a:extLst>
          </p:cNvPr>
          <p:cNvSpPr txBox="1"/>
          <p:nvPr/>
        </p:nvSpPr>
        <p:spPr>
          <a:xfrm>
            <a:off x="8532440" y="4816566"/>
            <a:ext cx="360040" cy="276999"/>
          </a:xfrm>
          <a:prstGeom prst="rect">
            <a:avLst/>
          </a:prstGeom>
          <a:noFill/>
        </p:spPr>
        <p:txBody>
          <a:bodyPr wrap="square" rtlCol="0">
            <a:spAutoFit/>
          </a:bodyPr>
          <a:lstStyle/>
          <a:p>
            <a:pPr algn="ctr"/>
            <a:fld id="{2FF324F7-1887-4F72-BCB8-B5D3B569092A}" type="slidenum">
              <a:rPr lang="en-IN" sz="1200" smtClean="0"/>
              <a:pPr algn="ctr"/>
              <a:t>10</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Requirements</a:t>
            </a:r>
            <a:endParaRPr sz="2800" b="1" dirty="0">
              <a:latin typeface="Poppins" charset="0"/>
              <a:cs typeface="Poppins" charset="0"/>
            </a:endParaRPr>
          </a:p>
        </p:txBody>
      </p:sp>
      <p:sp>
        <p:nvSpPr>
          <p:cNvPr id="6" name="TextBox 5"/>
          <p:cNvSpPr txBox="1"/>
          <p:nvPr/>
        </p:nvSpPr>
        <p:spPr>
          <a:xfrm>
            <a:off x="1187624" y="699542"/>
            <a:ext cx="2376264" cy="338554"/>
          </a:xfrm>
          <a:prstGeom prst="rect">
            <a:avLst/>
          </a:prstGeom>
          <a:noFill/>
        </p:spPr>
        <p:txBody>
          <a:bodyPr wrap="square" rtlCol="0">
            <a:spAutoFit/>
          </a:bodyPr>
          <a:lstStyle/>
          <a:p>
            <a:r>
              <a:rPr lang="en-US" sz="1600" b="1" dirty="0">
                <a:latin typeface="Times New Roman" pitchFamily="18" charset="0"/>
                <a:cs typeface="Times New Roman" pitchFamily="18" charset="0"/>
              </a:rPr>
              <a:t>Hardware :</a:t>
            </a:r>
          </a:p>
        </p:txBody>
      </p:sp>
      <p:sp>
        <p:nvSpPr>
          <p:cNvPr id="7" name="TextBox 6"/>
          <p:cNvSpPr txBox="1"/>
          <p:nvPr/>
        </p:nvSpPr>
        <p:spPr>
          <a:xfrm>
            <a:off x="1187624" y="1059757"/>
            <a:ext cx="1800200" cy="307777"/>
          </a:xfrm>
          <a:prstGeom prst="rect">
            <a:avLst/>
          </a:prstGeom>
          <a:noFill/>
        </p:spPr>
        <p:txBody>
          <a:bodyPr wrap="square" rtlCol="0">
            <a:spAutoFit/>
          </a:bodyPr>
          <a:lstStyle/>
          <a:p>
            <a:r>
              <a:rPr lang="en-US" dirty="0">
                <a:latin typeface="Times New Roman" pitchFamily="18" charset="0"/>
                <a:cs typeface="Times New Roman" pitchFamily="18" charset="0"/>
              </a:rPr>
              <a:t>Arduino Uno R3</a:t>
            </a:r>
          </a:p>
        </p:txBody>
      </p:sp>
      <p:sp>
        <p:nvSpPr>
          <p:cNvPr id="11" name="TextBox 10"/>
          <p:cNvSpPr txBox="1"/>
          <p:nvPr/>
        </p:nvSpPr>
        <p:spPr>
          <a:xfrm>
            <a:off x="5652120" y="915567"/>
            <a:ext cx="1728192" cy="307777"/>
          </a:xfrm>
          <a:prstGeom prst="rect">
            <a:avLst/>
          </a:prstGeom>
          <a:noFill/>
        </p:spPr>
        <p:txBody>
          <a:bodyPr wrap="square" rtlCol="0">
            <a:spAutoFit/>
          </a:bodyPr>
          <a:lstStyle/>
          <a:p>
            <a:r>
              <a:rPr lang="en-US" dirty="0">
                <a:latin typeface="Times New Roman" pitchFamily="18" charset="0"/>
                <a:cs typeface="Times New Roman" pitchFamily="18" charset="0"/>
              </a:rPr>
              <a:t>Lilypad Arduino</a:t>
            </a:r>
          </a:p>
        </p:txBody>
      </p:sp>
      <p:pic>
        <p:nvPicPr>
          <p:cNvPr id="12" name="Picture 11" descr="WhatsApp Image 2022-04-05 at 6.49.17 PM.jpeg"/>
          <p:cNvPicPr>
            <a:picLocks noChangeAspect="1"/>
          </p:cNvPicPr>
          <p:nvPr/>
        </p:nvPicPr>
        <p:blipFill>
          <a:blip r:embed="rId4"/>
          <a:stretch>
            <a:fillRect/>
          </a:stretch>
        </p:blipFill>
        <p:spPr>
          <a:xfrm>
            <a:off x="5364088" y="1419623"/>
            <a:ext cx="2332486" cy="1800200"/>
          </a:xfrm>
          <a:prstGeom prst="rect">
            <a:avLst/>
          </a:prstGeom>
        </p:spPr>
      </p:pic>
      <p:pic>
        <p:nvPicPr>
          <p:cNvPr id="13" name="Picture 12"/>
          <p:cNvPicPr/>
          <p:nvPr/>
        </p:nvPicPr>
        <p:blipFill>
          <a:blip r:embed="rId5" cstate="print">
            <a:extLst>
              <a:ext uri="{28A0092B-C50C-407E-A947-70E740481C1C}">
                <a14:useLocalDpi xmlns:a14="http://schemas.microsoft.com/office/drawing/2010/main" xmlns="" val="0"/>
              </a:ext>
            </a:extLst>
          </a:blip>
          <a:stretch>
            <a:fillRect/>
          </a:stretch>
        </p:blipFill>
        <p:spPr>
          <a:xfrm>
            <a:off x="899592" y="1563639"/>
            <a:ext cx="2376264" cy="1584175"/>
          </a:xfrm>
          <a:prstGeom prst="rect">
            <a:avLst/>
          </a:prstGeom>
        </p:spPr>
      </p:pic>
      <p:sp>
        <p:nvSpPr>
          <p:cNvPr id="14" name="TextBox 13"/>
          <p:cNvSpPr txBox="1"/>
          <p:nvPr/>
        </p:nvSpPr>
        <p:spPr>
          <a:xfrm>
            <a:off x="899592" y="3363838"/>
            <a:ext cx="3312368" cy="1384995"/>
          </a:xfrm>
          <a:prstGeom prst="rect">
            <a:avLst/>
          </a:prstGeom>
          <a:noFill/>
        </p:spPr>
        <p:txBody>
          <a:bodyPr wrap="square" rtlCol="0">
            <a:spAutoFit/>
          </a:bodyPr>
          <a:lstStyle/>
          <a:p>
            <a:pPr marL="342900" indent="-342900" algn="just">
              <a:buFont typeface="Wingdings" pitchFamily="2" charset="2"/>
              <a:buChar char="§"/>
            </a:pPr>
            <a:r>
              <a:rPr lang="en-US" dirty="0">
                <a:latin typeface="Times New Roman" pitchFamily="18" charset="0"/>
                <a:cs typeface="Times New Roman" pitchFamily="18" charset="0"/>
              </a:rPr>
              <a:t>Arduino UNO is a microcontroller board based on the </a:t>
            </a:r>
            <a:r>
              <a:rPr lang="en-US" b="1" dirty="0">
                <a:latin typeface="Times New Roman" pitchFamily="18" charset="0"/>
                <a:cs typeface="Times New Roman" pitchFamily="18" charset="0"/>
              </a:rPr>
              <a:t>ATmega328</a:t>
            </a:r>
            <a:r>
              <a:rPr lang="en-US" dirty="0">
                <a:latin typeface="Times New Roman" pitchFamily="18" charset="0"/>
                <a:cs typeface="Times New Roman" pitchFamily="18" charset="0"/>
              </a:rPr>
              <a:t>. It has 14 digital input/output pins</a:t>
            </a:r>
          </a:p>
          <a:p>
            <a:pPr marL="342900" indent="-342900" algn="just">
              <a:buFont typeface="Wingdings" pitchFamily="2" charset="2"/>
              <a:buChar char="§"/>
            </a:pPr>
            <a:r>
              <a:rPr lang="en-US" dirty="0">
                <a:latin typeface="Times New Roman" pitchFamily="18" charset="0"/>
                <a:cs typeface="Times New Roman" pitchFamily="18" charset="0"/>
              </a:rPr>
              <a:t>It is an open source electronic prototyping board which can be programmed easily</a:t>
            </a:r>
          </a:p>
        </p:txBody>
      </p:sp>
      <p:sp>
        <p:nvSpPr>
          <p:cNvPr id="16" name="TextBox 15"/>
          <p:cNvSpPr txBox="1"/>
          <p:nvPr/>
        </p:nvSpPr>
        <p:spPr>
          <a:xfrm>
            <a:off x="5076056" y="3363839"/>
            <a:ext cx="3168352" cy="1169551"/>
          </a:xfrm>
          <a:prstGeom prst="rect">
            <a:avLst/>
          </a:prstGeom>
          <a:noFill/>
        </p:spPr>
        <p:txBody>
          <a:bodyPr wrap="square" rtlCol="0">
            <a:spAutoFit/>
          </a:bodyPr>
          <a:lstStyle/>
          <a:p>
            <a:pPr marL="342900" indent="-342900" algn="just">
              <a:buFont typeface="Wingdings" pitchFamily="2" charset="2"/>
              <a:buChar char="§"/>
            </a:pPr>
            <a:r>
              <a:rPr lang="en-US" dirty="0">
                <a:latin typeface="Times New Roman" pitchFamily="18" charset="0"/>
                <a:cs typeface="Times New Roman" pitchFamily="18" charset="0"/>
              </a:rPr>
              <a:t>The Lily Pad Arduino 328 Main Board is an Arduino-programmed microcontroller designed to be easily integrated into e-textiles and wearable project</a:t>
            </a:r>
          </a:p>
        </p:txBody>
      </p:sp>
      <p:sp>
        <p:nvSpPr>
          <p:cNvPr id="15" name="TextBox 14">
            <a:extLst>
              <a:ext uri="{FF2B5EF4-FFF2-40B4-BE49-F238E27FC236}">
                <a16:creationId xmlns:a16="http://schemas.microsoft.com/office/drawing/2014/main" xmlns="" id="{24625657-2721-430B-AE59-958F6F895CD0}"/>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11</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03648" y="483518"/>
            <a:ext cx="5544616"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Other Hardware components</a:t>
            </a:r>
            <a:endParaRPr sz="2800" b="1" dirty="0">
              <a:latin typeface="Poppins" charset="0"/>
              <a:cs typeface="Poppins" charset="0"/>
            </a:endParaRPr>
          </a:p>
        </p:txBody>
      </p:sp>
      <p:sp>
        <p:nvSpPr>
          <p:cNvPr id="5" name="TextBox 4"/>
          <p:cNvSpPr txBox="1"/>
          <p:nvPr/>
        </p:nvSpPr>
        <p:spPr>
          <a:xfrm>
            <a:off x="1115616" y="987574"/>
            <a:ext cx="2664296" cy="307777"/>
          </a:xfrm>
          <a:prstGeom prst="rect">
            <a:avLst/>
          </a:prstGeom>
          <a:noFill/>
        </p:spPr>
        <p:txBody>
          <a:bodyPr wrap="square" rtlCol="0">
            <a:spAutoFit/>
          </a:bodyPr>
          <a:lstStyle/>
          <a:p>
            <a:r>
              <a:rPr lang="en-US" dirty="0">
                <a:latin typeface="Times New Roman" pitchFamily="18" charset="0"/>
                <a:cs typeface="Times New Roman" pitchFamily="18" charset="0"/>
              </a:rPr>
              <a:t>HC-05 Bluetooth Module</a:t>
            </a:r>
          </a:p>
        </p:txBody>
      </p:sp>
      <p:sp>
        <p:nvSpPr>
          <p:cNvPr id="6" name="TextBox 5"/>
          <p:cNvSpPr txBox="1"/>
          <p:nvPr/>
        </p:nvSpPr>
        <p:spPr>
          <a:xfrm>
            <a:off x="5679529" y="987574"/>
            <a:ext cx="2736304" cy="307777"/>
          </a:xfrm>
          <a:prstGeom prst="rect">
            <a:avLst/>
          </a:prstGeom>
          <a:noFill/>
        </p:spPr>
        <p:txBody>
          <a:bodyPr wrap="square" rtlCol="0">
            <a:spAutoFit/>
          </a:bodyPr>
          <a:lstStyle/>
          <a:p>
            <a:r>
              <a:rPr lang="en-US" dirty="0">
                <a:latin typeface="Times New Roman" pitchFamily="18" charset="0"/>
                <a:cs typeface="Times New Roman" pitchFamily="18" charset="0"/>
              </a:rPr>
              <a:t>L298N MOTOR Driver Module</a:t>
            </a:r>
          </a:p>
        </p:txBody>
      </p:sp>
      <p:pic>
        <p:nvPicPr>
          <p:cNvPr id="11" name="Picture 10" descr="HC-05-Bluetooth-Module-Pinout-Datasheet-Features-Applications-1.jpg"/>
          <p:cNvPicPr>
            <a:picLocks noChangeAspect="1"/>
          </p:cNvPicPr>
          <p:nvPr/>
        </p:nvPicPr>
        <p:blipFill>
          <a:blip r:embed="rId4"/>
          <a:srcRect l="4257" t="11494" r="3922" b="3685"/>
          <a:stretch>
            <a:fillRect/>
          </a:stretch>
        </p:blipFill>
        <p:spPr>
          <a:xfrm>
            <a:off x="899592" y="1456425"/>
            <a:ext cx="3312372" cy="1619382"/>
          </a:xfrm>
          <a:prstGeom prst="rect">
            <a:avLst/>
          </a:prstGeom>
        </p:spPr>
      </p:pic>
      <p:pic>
        <p:nvPicPr>
          <p:cNvPr id="12" name="Picture 11" descr="L298N-Module-Pinout.jpg"/>
          <p:cNvPicPr>
            <a:picLocks noChangeAspect="1"/>
          </p:cNvPicPr>
          <p:nvPr/>
        </p:nvPicPr>
        <p:blipFill>
          <a:blip r:embed="rId5"/>
          <a:srcRect l="9954" r="10410"/>
          <a:stretch>
            <a:fillRect/>
          </a:stretch>
        </p:blipFill>
        <p:spPr>
          <a:xfrm>
            <a:off x="5580112" y="1347614"/>
            <a:ext cx="2448272" cy="1748766"/>
          </a:xfrm>
          <a:prstGeom prst="rect">
            <a:avLst/>
          </a:prstGeom>
        </p:spPr>
      </p:pic>
      <p:sp>
        <p:nvSpPr>
          <p:cNvPr id="13" name="TextBox 12"/>
          <p:cNvSpPr txBox="1"/>
          <p:nvPr/>
        </p:nvSpPr>
        <p:spPr>
          <a:xfrm>
            <a:off x="755576" y="3075807"/>
            <a:ext cx="3835746" cy="2246769"/>
          </a:xfrm>
          <a:prstGeom prst="rect">
            <a:avLst/>
          </a:prstGeom>
          <a:noFill/>
        </p:spPr>
        <p:txBody>
          <a:bodyPr wrap="square" rtlCol="0">
            <a:spAutoFit/>
          </a:bodyPr>
          <a:lstStyle/>
          <a:p>
            <a:pPr marL="342900" indent="-342900" algn="just">
              <a:buFont typeface="Wingdings" pitchFamily="2" charset="2"/>
              <a:buChar char="§"/>
            </a:pPr>
            <a:r>
              <a:rPr lang="en-US" dirty="0">
                <a:latin typeface="Times New Roman" pitchFamily="18" charset="0"/>
                <a:cs typeface="Times New Roman" pitchFamily="18" charset="0"/>
              </a:rPr>
              <a:t>HC-05 is a Bluetooth module which is designed for wireless serial communication .</a:t>
            </a:r>
          </a:p>
          <a:p>
            <a:pPr marL="342900" indent="-342900" algn="just">
              <a:buFont typeface="Wingdings" pitchFamily="2" charset="2"/>
              <a:buChar char="§"/>
            </a:pPr>
            <a:r>
              <a:rPr lang="en-US" dirty="0">
                <a:latin typeface="Times New Roman" pitchFamily="18" charset="0"/>
                <a:cs typeface="Times New Roman" pitchFamily="18" charset="0"/>
              </a:rPr>
              <a:t>This module is used in master or slave configuration.</a:t>
            </a:r>
          </a:p>
          <a:p>
            <a:pPr marL="342900" indent="-342900" algn="just">
              <a:buFont typeface="Wingdings" pitchFamily="2" charset="2"/>
              <a:buChar char="§"/>
            </a:pPr>
            <a:r>
              <a:rPr lang="en-US" dirty="0">
                <a:latin typeface="Times New Roman" pitchFamily="18" charset="0"/>
                <a:cs typeface="Times New Roman" pitchFamily="18" charset="0"/>
              </a:rPr>
              <a:t>HC-05 has two operating modes , one is the data mode in which it can send and receive the data from other and another is AT command mode where default device settings can be changed </a:t>
            </a:r>
          </a:p>
          <a:p>
            <a:pPr marL="342900" indent="-342900" algn="just">
              <a:buFont typeface="Wingdings" pitchFamily="2" charset="2"/>
              <a:buChar char="§"/>
            </a:pPr>
            <a:endParaRPr lang="en-US" dirty="0">
              <a:latin typeface="Times New Roman" pitchFamily="18" charset="0"/>
              <a:cs typeface="Times New Roman" pitchFamily="18" charset="0"/>
            </a:endParaRPr>
          </a:p>
        </p:txBody>
      </p:sp>
      <p:sp>
        <p:nvSpPr>
          <p:cNvPr id="14" name="TextBox 13"/>
          <p:cNvSpPr txBox="1"/>
          <p:nvPr/>
        </p:nvSpPr>
        <p:spPr>
          <a:xfrm>
            <a:off x="5319489" y="3075807"/>
            <a:ext cx="3096344" cy="1815882"/>
          </a:xfrm>
          <a:prstGeom prst="rect">
            <a:avLst/>
          </a:prstGeom>
          <a:noFill/>
        </p:spPr>
        <p:txBody>
          <a:bodyPr wrap="square" rtlCol="0">
            <a:spAutoFit/>
          </a:bodyPr>
          <a:lstStyle/>
          <a:p>
            <a:pPr marL="342900" indent="-342900">
              <a:buFont typeface="Wingdings" pitchFamily="2" charset="2"/>
              <a:buChar char="§"/>
            </a:pPr>
            <a:r>
              <a:rPr lang="en-US" dirty="0">
                <a:latin typeface="Times New Roman" pitchFamily="18" charset="0"/>
                <a:cs typeface="Times New Roman" pitchFamily="18" charset="0"/>
              </a:rPr>
              <a:t>L298N Motor Driver Module is a high power motor driver module for driving DC and Stepper Motors.</a:t>
            </a:r>
          </a:p>
          <a:p>
            <a:pPr marL="342900" indent="-342900"/>
            <a:endParaRPr lang="en-US" dirty="0">
              <a:latin typeface="Times New Roman" pitchFamily="18" charset="0"/>
              <a:cs typeface="Times New Roman" pitchFamily="18" charset="0"/>
            </a:endParaRPr>
          </a:p>
          <a:p>
            <a:pPr marL="342900" indent="-342900">
              <a:buFont typeface="Wingdings" pitchFamily="2" charset="2"/>
              <a:buChar char="§"/>
            </a:pPr>
            <a:r>
              <a:rPr lang="en-US" dirty="0">
                <a:latin typeface="Times New Roman" pitchFamily="18" charset="0"/>
                <a:cs typeface="Times New Roman" pitchFamily="18" charset="0"/>
              </a:rPr>
              <a:t>It can control up to 4 DC motors, or 2 DC motors with directional and speed control.</a:t>
            </a:r>
          </a:p>
          <a:p>
            <a:pPr marL="342900" indent="-342900">
              <a:buFont typeface="Wingdings" pitchFamily="2" charset="2"/>
              <a:buChar char="§"/>
            </a:pPr>
            <a:endParaRPr lang="en-US" dirty="0">
              <a:latin typeface="Times New Roman" pitchFamily="18" charset="0"/>
              <a:cs typeface="Times New Roman" pitchFamily="18" charset="0"/>
            </a:endParaRPr>
          </a:p>
        </p:txBody>
      </p:sp>
      <p:sp>
        <p:nvSpPr>
          <p:cNvPr id="15" name="TextBox 14">
            <a:extLst>
              <a:ext uri="{FF2B5EF4-FFF2-40B4-BE49-F238E27FC236}">
                <a16:creationId xmlns:a16="http://schemas.microsoft.com/office/drawing/2014/main" xmlns="" id="{0DBAB685-D92D-4C0A-860E-9FFD27DC04F6}"/>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12</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187624" y="483518"/>
            <a:ext cx="568863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251520" y="195486"/>
            <a:ext cx="7272808"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	 ACCELEROMETER SENSOR </a:t>
            </a:r>
            <a:endParaRPr sz="2800" b="1" dirty="0">
              <a:latin typeface="Poppins" charset="0"/>
              <a:cs typeface="Poppins" charset="0"/>
            </a:endParaRPr>
          </a:p>
        </p:txBody>
      </p:sp>
      <p:sp>
        <p:nvSpPr>
          <p:cNvPr id="5" name="TextBox 4"/>
          <p:cNvSpPr txBox="1"/>
          <p:nvPr/>
        </p:nvSpPr>
        <p:spPr>
          <a:xfrm>
            <a:off x="1187624" y="1059582"/>
            <a:ext cx="2232248" cy="338554"/>
          </a:xfrm>
          <a:prstGeom prst="rect">
            <a:avLst/>
          </a:prstGeom>
          <a:noFill/>
        </p:spPr>
        <p:txBody>
          <a:bodyPr wrap="square" rtlCol="0">
            <a:spAutoFit/>
          </a:bodyPr>
          <a:lstStyle/>
          <a:p>
            <a:r>
              <a:rPr lang="en-US" sz="1600" b="1" dirty="0">
                <a:latin typeface="Times New Roman" pitchFamily="18" charset="0"/>
                <a:cs typeface="Times New Roman" pitchFamily="18" charset="0"/>
              </a:rPr>
              <a:t>MPU-6050  Module</a:t>
            </a:r>
          </a:p>
        </p:txBody>
      </p:sp>
      <p:pic>
        <p:nvPicPr>
          <p:cNvPr id="6" name="Picture 5" descr="mpu6050.jpg"/>
          <p:cNvPicPr>
            <a:picLocks noChangeAspect="1"/>
          </p:cNvPicPr>
          <p:nvPr/>
        </p:nvPicPr>
        <p:blipFill>
          <a:blip r:embed="rId4"/>
          <a:srcRect l="7273" t="22554" r="9091" b="16229"/>
          <a:stretch>
            <a:fillRect/>
          </a:stretch>
        </p:blipFill>
        <p:spPr>
          <a:xfrm>
            <a:off x="683568" y="1347614"/>
            <a:ext cx="4248472" cy="1839334"/>
          </a:xfrm>
          <a:prstGeom prst="rect">
            <a:avLst/>
          </a:prstGeom>
        </p:spPr>
      </p:pic>
      <p:sp>
        <p:nvSpPr>
          <p:cNvPr id="7" name="TextBox 6"/>
          <p:cNvSpPr txBox="1"/>
          <p:nvPr/>
        </p:nvSpPr>
        <p:spPr>
          <a:xfrm>
            <a:off x="1043608" y="3435846"/>
            <a:ext cx="6264696" cy="1169551"/>
          </a:xfrm>
          <a:prstGeom prst="rect">
            <a:avLst/>
          </a:prstGeom>
          <a:noFill/>
        </p:spPr>
        <p:txBody>
          <a:bodyPr wrap="square" rtlCol="0">
            <a:spAutoFit/>
          </a:bodyPr>
          <a:lstStyle/>
          <a:p>
            <a:pPr marL="342900" indent="-342900" algn="just">
              <a:buFont typeface="Wingdings" pitchFamily="2" charset="2"/>
              <a:buChar char="§"/>
            </a:pPr>
            <a:r>
              <a:rPr lang="en-US" dirty="0">
                <a:latin typeface="Times New Roman" pitchFamily="18" charset="0"/>
                <a:cs typeface="Times New Roman" pitchFamily="18" charset="0"/>
              </a:rPr>
              <a:t>The MPU6050 module is a Micro Electro-Mechanical Systems (MEMS) which consists of a 3-axis Accelerometer and 3-axis Gyroscope inside it.</a:t>
            </a:r>
          </a:p>
          <a:p>
            <a:pPr marL="342900" indent="-342900" algn="just">
              <a:buFont typeface="Wingdings" pitchFamily="2" charset="2"/>
              <a:buChar char="§"/>
            </a:pPr>
            <a:endParaRPr lang="en-US" dirty="0">
              <a:latin typeface="Times New Roman" pitchFamily="18" charset="0"/>
              <a:cs typeface="Times New Roman" pitchFamily="18" charset="0"/>
            </a:endParaRPr>
          </a:p>
          <a:p>
            <a:pPr marL="342900" indent="-342900" algn="just">
              <a:buFont typeface="Wingdings" pitchFamily="2" charset="2"/>
              <a:buChar char="§"/>
            </a:pPr>
            <a:r>
              <a:rPr lang="en-US" dirty="0">
                <a:latin typeface="Times New Roman" pitchFamily="18" charset="0"/>
                <a:cs typeface="Times New Roman" pitchFamily="18" charset="0"/>
              </a:rPr>
              <a:t>This helps us to measure acceleration, velocity, orientation, displacement and     many other motion related parameter of a system or object.</a:t>
            </a:r>
          </a:p>
        </p:txBody>
      </p:sp>
      <p:pic>
        <p:nvPicPr>
          <p:cNvPr id="3" name="Picture 2">
            <a:extLst>
              <a:ext uri="{FF2B5EF4-FFF2-40B4-BE49-F238E27FC236}">
                <a16:creationId xmlns:a16="http://schemas.microsoft.com/office/drawing/2014/main" xmlns="" id="{9B799187-3B60-4F14-A010-50EDFB2857E8}"/>
              </a:ext>
            </a:extLst>
          </p:cNvPr>
          <p:cNvPicPr>
            <a:picLocks noChangeAspect="1"/>
          </p:cNvPicPr>
          <p:nvPr/>
        </p:nvPicPr>
        <p:blipFill>
          <a:blip r:embed="rId5"/>
          <a:stretch>
            <a:fillRect/>
          </a:stretch>
        </p:blipFill>
        <p:spPr>
          <a:xfrm>
            <a:off x="5220072" y="1252919"/>
            <a:ext cx="3048000" cy="1714500"/>
          </a:xfrm>
          <a:prstGeom prst="rect">
            <a:avLst/>
          </a:prstGeom>
          <a:ln w="3175">
            <a:solidFill>
              <a:schemeClr val="tx1"/>
            </a:solidFill>
          </a:ln>
        </p:spPr>
      </p:pic>
      <p:sp>
        <p:nvSpPr>
          <p:cNvPr id="11" name="TextBox 10">
            <a:extLst>
              <a:ext uri="{FF2B5EF4-FFF2-40B4-BE49-F238E27FC236}">
                <a16:creationId xmlns:a16="http://schemas.microsoft.com/office/drawing/2014/main" xmlns="" id="{F19EECA5-D8E5-49BB-89EF-F8619A566BC7}"/>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13</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pic>
        <p:nvPicPr>
          <p:cNvPr id="4" name="Picture 3" descr="WhatsApp Image 2022-04-15 at 10.29.02 PM.jpeg"/>
          <p:cNvPicPr>
            <a:picLocks noChangeAspect="1"/>
          </p:cNvPicPr>
          <p:nvPr/>
        </p:nvPicPr>
        <p:blipFill>
          <a:blip r:embed="rId4"/>
          <a:stretch>
            <a:fillRect/>
          </a:stretch>
        </p:blipFill>
        <p:spPr>
          <a:xfrm>
            <a:off x="1115615" y="195486"/>
            <a:ext cx="2599039" cy="2376264"/>
          </a:xfrm>
          <a:prstGeom prst="rect">
            <a:avLst/>
          </a:prstGeom>
        </p:spPr>
      </p:pic>
      <p:pic>
        <p:nvPicPr>
          <p:cNvPr id="5" name="Picture 4" descr="WhatsApp Image 2022-04-15 at 10.26.40 PM.jpeg"/>
          <p:cNvPicPr>
            <a:picLocks noChangeAspect="1"/>
          </p:cNvPicPr>
          <p:nvPr/>
        </p:nvPicPr>
        <p:blipFill>
          <a:blip r:embed="rId5"/>
          <a:stretch>
            <a:fillRect/>
          </a:stretch>
        </p:blipFill>
        <p:spPr>
          <a:xfrm>
            <a:off x="5319512" y="555526"/>
            <a:ext cx="2564856" cy="1584176"/>
          </a:xfrm>
          <a:prstGeom prst="rect">
            <a:avLst/>
          </a:prstGeom>
        </p:spPr>
      </p:pic>
      <p:pic>
        <p:nvPicPr>
          <p:cNvPr id="6" name="Picture 5" descr="download (1).jpeg"/>
          <p:cNvPicPr/>
          <p:nvPr/>
        </p:nvPicPr>
        <p:blipFill>
          <a:blip r:embed="rId6" cstate="print"/>
          <a:stretch>
            <a:fillRect/>
          </a:stretch>
        </p:blipFill>
        <p:spPr>
          <a:xfrm>
            <a:off x="1475656" y="2931790"/>
            <a:ext cx="2592288" cy="1656184"/>
          </a:xfrm>
          <a:prstGeom prst="rect">
            <a:avLst/>
          </a:prstGeom>
        </p:spPr>
      </p:pic>
      <p:pic>
        <p:nvPicPr>
          <p:cNvPr id="11" name="Picture 10" descr="41zUVOsqw1L.jpg"/>
          <p:cNvPicPr>
            <a:picLocks noChangeAspect="1"/>
          </p:cNvPicPr>
          <p:nvPr/>
        </p:nvPicPr>
        <p:blipFill>
          <a:blip r:embed="rId7"/>
          <a:stretch>
            <a:fillRect/>
          </a:stretch>
        </p:blipFill>
        <p:spPr>
          <a:xfrm>
            <a:off x="5580112" y="2787774"/>
            <a:ext cx="2520280" cy="2141806"/>
          </a:xfrm>
          <a:prstGeom prst="rect">
            <a:avLst/>
          </a:prstGeom>
        </p:spPr>
      </p:pic>
      <p:sp>
        <p:nvSpPr>
          <p:cNvPr id="7" name="TextBox 6"/>
          <p:cNvSpPr txBox="1"/>
          <p:nvPr/>
        </p:nvSpPr>
        <p:spPr>
          <a:xfrm>
            <a:off x="1835696" y="2211710"/>
            <a:ext cx="1368152" cy="307777"/>
          </a:xfrm>
          <a:prstGeom prst="rect">
            <a:avLst/>
          </a:prstGeom>
          <a:noFill/>
        </p:spPr>
        <p:txBody>
          <a:bodyPr wrap="square" rtlCol="0">
            <a:spAutoFit/>
          </a:bodyPr>
          <a:lstStyle/>
          <a:p>
            <a:r>
              <a:rPr lang="en-US" dirty="0">
                <a:latin typeface="Times New Roman" pitchFamily="18" charset="0"/>
                <a:cs typeface="Times New Roman" pitchFamily="18" charset="0"/>
              </a:rPr>
              <a:t>Car Chassis</a:t>
            </a:r>
          </a:p>
        </p:txBody>
      </p:sp>
      <p:sp>
        <p:nvSpPr>
          <p:cNvPr id="10" name="TextBox 9"/>
          <p:cNvSpPr txBox="1"/>
          <p:nvPr/>
        </p:nvSpPr>
        <p:spPr>
          <a:xfrm>
            <a:off x="5868144" y="2283718"/>
            <a:ext cx="2160240" cy="307777"/>
          </a:xfrm>
          <a:prstGeom prst="rect">
            <a:avLst/>
          </a:prstGeom>
          <a:noFill/>
        </p:spPr>
        <p:txBody>
          <a:bodyPr wrap="square" rtlCol="0">
            <a:spAutoFit/>
          </a:bodyPr>
          <a:lstStyle/>
          <a:p>
            <a:r>
              <a:rPr lang="en-US" dirty="0">
                <a:latin typeface="Times New Roman" pitchFamily="18" charset="0"/>
                <a:cs typeface="Times New Roman" pitchFamily="18" charset="0"/>
              </a:rPr>
              <a:t>Lithium ion batteries</a:t>
            </a:r>
          </a:p>
        </p:txBody>
      </p:sp>
      <p:sp>
        <p:nvSpPr>
          <p:cNvPr id="12" name="TextBox 11"/>
          <p:cNvSpPr txBox="1"/>
          <p:nvPr/>
        </p:nvSpPr>
        <p:spPr>
          <a:xfrm>
            <a:off x="2123728" y="4587974"/>
            <a:ext cx="1440160" cy="307777"/>
          </a:xfrm>
          <a:prstGeom prst="rect">
            <a:avLst/>
          </a:prstGeom>
          <a:noFill/>
        </p:spPr>
        <p:txBody>
          <a:bodyPr wrap="square" rtlCol="0">
            <a:spAutoFit/>
          </a:bodyPr>
          <a:lstStyle/>
          <a:p>
            <a:r>
              <a:rPr lang="en-US" dirty="0">
                <a:latin typeface="Times New Roman" pitchFamily="18" charset="0"/>
                <a:cs typeface="Times New Roman" pitchFamily="18" charset="0"/>
              </a:rPr>
              <a:t>BO DC Motor</a:t>
            </a:r>
          </a:p>
        </p:txBody>
      </p:sp>
      <p:sp>
        <p:nvSpPr>
          <p:cNvPr id="13" name="TextBox 12"/>
          <p:cNvSpPr txBox="1"/>
          <p:nvPr/>
        </p:nvSpPr>
        <p:spPr>
          <a:xfrm>
            <a:off x="6156176" y="4659982"/>
            <a:ext cx="1584176" cy="307777"/>
          </a:xfrm>
          <a:prstGeom prst="rect">
            <a:avLst/>
          </a:prstGeom>
          <a:noFill/>
        </p:spPr>
        <p:txBody>
          <a:bodyPr wrap="square" rtlCol="0">
            <a:spAutoFit/>
          </a:bodyPr>
          <a:lstStyle/>
          <a:p>
            <a:r>
              <a:rPr lang="en-US" dirty="0">
                <a:latin typeface="Times New Roman" pitchFamily="18" charset="0"/>
                <a:cs typeface="Times New Roman" pitchFamily="18" charset="0"/>
              </a:rPr>
              <a:t>Jumper wires</a:t>
            </a:r>
          </a:p>
        </p:txBody>
      </p:sp>
      <p:sp>
        <p:nvSpPr>
          <p:cNvPr id="14" name="TextBox 13">
            <a:extLst>
              <a:ext uri="{FF2B5EF4-FFF2-40B4-BE49-F238E27FC236}">
                <a16:creationId xmlns:a16="http://schemas.microsoft.com/office/drawing/2014/main" xmlns="" id="{2AC2CC56-FECE-42F5-A605-E75025FCEC9A}"/>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14</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descr="WhatsApp Image 2022-04-15 at 1.51.33 PM.jpeg"/>
          <p:cNvPicPr>
            <a:picLocks noChangeAspect="1"/>
          </p:cNvPicPr>
          <p:nvPr/>
        </p:nvPicPr>
        <p:blipFill>
          <a:blip r:embed="rId2"/>
          <a:stretch>
            <a:fillRect/>
          </a:stretch>
        </p:blipFill>
        <p:spPr>
          <a:xfrm>
            <a:off x="0" y="0"/>
            <a:ext cx="9144000" cy="5143500"/>
          </a:xfrm>
          <a:prstGeom prst="rect">
            <a:avLst/>
          </a:prstGeom>
        </p:spPr>
      </p:pic>
      <p:pic>
        <p:nvPicPr>
          <p:cNvPr id="8" name="Picture 7" descr="1-600x315.jpeg"/>
          <p:cNvPicPr/>
          <p:nvPr/>
        </p:nvPicPr>
        <p:blipFill>
          <a:blip r:embed="rId3" cstate="print"/>
          <a:srcRect l="29000" t="18710" r="29677" b="20723"/>
          <a:stretch>
            <a:fillRect/>
          </a:stretch>
        </p:blipFill>
        <p:spPr>
          <a:xfrm>
            <a:off x="1259632" y="987574"/>
            <a:ext cx="2376264" cy="1592808"/>
          </a:xfrm>
          <a:prstGeom prst="rect">
            <a:avLst/>
          </a:prstGeom>
        </p:spPr>
      </p:pic>
      <p:pic>
        <p:nvPicPr>
          <p:cNvPr id="9" name="Picture 8" descr="Pot-pinout-1024x576.jpg"/>
          <p:cNvPicPr/>
          <p:nvPr/>
        </p:nvPicPr>
        <p:blipFill>
          <a:blip r:embed="rId4" cstate="print"/>
          <a:srcRect l="6293" t="19259" r="2460" b="5926"/>
          <a:stretch>
            <a:fillRect/>
          </a:stretch>
        </p:blipFill>
        <p:spPr>
          <a:xfrm>
            <a:off x="4788024" y="987574"/>
            <a:ext cx="3456384" cy="1606835"/>
          </a:xfrm>
          <a:prstGeom prst="rect">
            <a:avLst/>
          </a:prstGeom>
        </p:spPr>
      </p:pic>
      <p:sp>
        <p:nvSpPr>
          <p:cNvPr id="11" name="TextBox 10"/>
          <p:cNvSpPr txBox="1"/>
          <p:nvPr/>
        </p:nvSpPr>
        <p:spPr>
          <a:xfrm>
            <a:off x="683568" y="2715766"/>
            <a:ext cx="3384376" cy="2431435"/>
          </a:xfrm>
          <a:prstGeom prst="rect">
            <a:avLst/>
          </a:prstGeom>
          <a:noFill/>
        </p:spPr>
        <p:txBody>
          <a:bodyPr wrap="square" rtlCol="0">
            <a:spAutoFit/>
          </a:bodyPr>
          <a:lstStyle/>
          <a:p>
            <a:pPr marL="228600" indent="-228600" algn="just">
              <a:buFont typeface="Wingdings" pitchFamily="2" charset="2"/>
              <a:buChar char="§"/>
            </a:pPr>
            <a:r>
              <a:rPr lang="en-US" dirty="0">
                <a:latin typeface="Times New Roman" pitchFamily="18" charset="0"/>
                <a:cs typeface="Times New Roman" pitchFamily="18" charset="0"/>
              </a:rPr>
              <a:t>The ESP32-CAM is a small size, low power consumption camera module based on ESP32. It comes with an OV2640 camera and provides onboard TF card slot.</a:t>
            </a:r>
          </a:p>
          <a:p>
            <a:pPr marL="228600" indent="-228600" algn="just">
              <a:buFont typeface="Wingdings" pitchFamily="2" charset="2"/>
              <a:buChar char="§"/>
            </a:pPr>
            <a:endParaRPr lang="en-US" dirty="0">
              <a:latin typeface="Times New Roman" pitchFamily="18" charset="0"/>
              <a:cs typeface="Times New Roman" pitchFamily="18" charset="0"/>
            </a:endParaRPr>
          </a:p>
          <a:p>
            <a:pPr marL="228600" indent="-228600" algn="just">
              <a:buFont typeface="Wingdings" pitchFamily="2" charset="2"/>
              <a:buChar char="§"/>
            </a:pPr>
            <a:r>
              <a:rPr lang="en-US" dirty="0">
                <a:latin typeface="Times New Roman" pitchFamily="18" charset="0"/>
                <a:cs typeface="Times New Roman" pitchFamily="18" charset="0"/>
              </a:rPr>
              <a:t>The ESP32-CAM can be widely used in intelligent IoT applications such as wireless video monitoring, WiFi image upload , QR identification, and so on.</a:t>
            </a:r>
          </a:p>
          <a:p>
            <a:pPr marL="228600" indent="-228600" algn="just">
              <a:buFont typeface="Wingdings" pitchFamily="2" charset="2"/>
              <a:buChar char="§"/>
            </a:pPr>
            <a:endParaRPr lang="en-US" sz="1200" dirty="0">
              <a:latin typeface="Times New Roman" pitchFamily="18" charset="0"/>
              <a:cs typeface="Times New Roman" pitchFamily="18" charset="0"/>
            </a:endParaRPr>
          </a:p>
        </p:txBody>
      </p:sp>
      <p:sp>
        <p:nvSpPr>
          <p:cNvPr id="12" name="TextBox 11"/>
          <p:cNvSpPr txBox="1"/>
          <p:nvPr/>
        </p:nvSpPr>
        <p:spPr>
          <a:xfrm>
            <a:off x="4788024" y="2931790"/>
            <a:ext cx="3600400" cy="1384995"/>
          </a:xfrm>
          <a:prstGeom prst="rect">
            <a:avLst/>
          </a:prstGeom>
          <a:noFill/>
        </p:spPr>
        <p:txBody>
          <a:bodyPr wrap="square" rtlCol="0">
            <a:spAutoFit/>
          </a:bodyPr>
          <a:lstStyle/>
          <a:p>
            <a:pPr marL="228600" indent="-228600" algn="just">
              <a:buFont typeface="Wingdings" pitchFamily="2" charset="2"/>
              <a:buChar char="§"/>
            </a:pPr>
            <a:r>
              <a:rPr lang="en-IN" dirty="0">
                <a:latin typeface="Times New Roman" pitchFamily="18" charset="0"/>
                <a:cs typeface="Times New Roman" pitchFamily="18" charset="0"/>
              </a:rPr>
              <a:t>A potentiometer is a manually adjustable variable resistor with 3 terminals.</a:t>
            </a:r>
          </a:p>
          <a:p>
            <a:pPr marL="228600" indent="-228600" algn="just"/>
            <a:endParaRPr lang="en-IN" dirty="0">
              <a:latin typeface="Times New Roman" pitchFamily="18" charset="0"/>
              <a:cs typeface="Times New Roman" pitchFamily="18" charset="0"/>
            </a:endParaRPr>
          </a:p>
          <a:p>
            <a:pPr marL="228600" indent="-228600" algn="just">
              <a:buFont typeface="Wingdings" pitchFamily="2" charset="2"/>
              <a:buChar char="§"/>
            </a:pPr>
            <a:r>
              <a:rPr lang="en-IN" dirty="0">
                <a:latin typeface="Times New Roman" pitchFamily="18" charset="0"/>
                <a:cs typeface="Times New Roman" pitchFamily="18" charset="0"/>
              </a:rPr>
              <a:t>This type of pot is often used in audio volume control and Speed Control as well as many other applications.</a:t>
            </a:r>
            <a:endParaRPr lang="en-US" dirty="0">
              <a:latin typeface="Times New Roman" pitchFamily="18" charset="0"/>
              <a:cs typeface="Times New Roman" pitchFamily="18" charset="0"/>
            </a:endParaRPr>
          </a:p>
        </p:txBody>
      </p:sp>
      <p:sp>
        <p:nvSpPr>
          <p:cNvPr id="13" name="Google Shape;808;p39"/>
          <p:cNvSpPr/>
          <p:nvPr/>
        </p:nvSpPr>
        <p:spPr>
          <a:xfrm>
            <a:off x="1187624" y="483518"/>
            <a:ext cx="640871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p28"/>
          <p:cNvSpPr txBox="1">
            <a:spLocks/>
          </p:cNvSpPr>
          <p:nvPr/>
        </p:nvSpPr>
        <p:spPr>
          <a:xfrm>
            <a:off x="395536" y="267494"/>
            <a:ext cx="7632848" cy="4320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200"/>
              <a:buFont typeface="Poppins Black"/>
              <a:buNone/>
              <a:tabLst/>
              <a:defRPr/>
            </a:pPr>
            <a:r>
              <a:rPr kumimoji="0" lang="en-US" sz="2800" b="1" i="0" u="none" strike="noStrike" kern="0" cap="none" spc="0" normalizeH="0" baseline="0" noProof="0" dirty="0">
                <a:ln>
                  <a:noFill/>
                </a:ln>
                <a:solidFill>
                  <a:schemeClr val="dk1"/>
                </a:solidFill>
                <a:effectLst/>
                <a:uLnTx/>
                <a:uFillTx/>
                <a:latin typeface="Poppins" charset="0"/>
                <a:ea typeface="Poppins Black"/>
                <a:cs typeface="Poppins" charset="0"/>
                <a:sym typeface="Poppins Black"/>
              </a:rPr>
              <a:t>	Additionally  Used</a:t>
            </a:r>
            <a:r>
              <a:rPr kumimoji="0" lang="en-US" sz="2800" b="1" i="0" u="none" strike="noStrike" kern="0" cap="none" spc="0" normalizeH="0" noProof="0" dirty="0">
                <a:ln>
                  <a:noFill/>
                </a:ln>
                <a:solidFill>
                  <a:schemeClr val="dk1"/>
                </a:solidFill>
                <a:effectLst/>
                <a:uLnTx/>
                <a:uFillTx/>
                <a:latin typeface="Poppins" charset="0"/>
                <a:ea typeface="Poppins Black"/>
                <a:cs typeface="Poppins" charset="0"/>
                <a:sym typeface="Poppins Black"/>
              </a:rPr>
              <a:t> Components</a:t>
            </a:r>
            <a:endParaRPr kumimoji="0" lang="en-US" sz="2800" b="1" i="0" u="none" strike="noStrike" kern="0" cap="none" spc="0" normalizeH="0" baseline="0" noProof="0" dirty="0">
              <a:ln>
                <a:noFill/>
              </a:ln>
              <a:solidFill>
                <a:schemeClr val="dk1"/>
              </a:solidFill>
              <a:effectLst/>
              <a:uLnTx/>
              <a:uFillTx/>
              <a:latin typeface="Poppins" charset="0"/>
              <a:ea typeface="Poppins Black"/>
              <a:cs typeface="Poppins" charset="0"/>
              <a:sym typeface="Poppins Black"/>
            </a:endParaRPr>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Software</a:t>
            </a:r>
            <a:endParaRPr sz="2800" b="1" dirty="0">
              <a:latin typeface="Poppins" charset="0"/>
              <a:cs typeface="Poppins" charset="0"/>
            </a:endParaRPr>
          </a:p>
        </p:txBody>
      </p:sp>
      <p:pic>
        <p:nvPicPr>
          <p:cNvPr id="5" name="Picture 4" descr="OIP.jpeg"/>
          <p:cNvPicPr/>
          <p:nvPr/>
        </p:nvPicPr>
        <p:blipFill>
          <a:blip r:embed="rId4" cstate="print"/>
          <a:srcRect l="13621" t="9375" r="10870" b="9375"/>
          <a:stretch>
            <a:fillRect/>
          </a:stretch>
        </p:blipFill>
        <p:spPr>
          <a:xfrm>
            <a:off x="467544" y="1851670"/>
            <a:ext cx="3384376" cy="2160240"/>
          </a:xfrm>
          <a:prstGeom prst="rect">
            <a:avLst/>
          </a:prstGeom>
        </p:spPr>
      </p:pic>
      <p:sp>
        <p:nvSpPr>
          <p:cNvPr id="6" name="TextBox 5"/>
          <p:cNvSpPr txBox="1"/>
          <p:nvPr/>
        </p:nvSpPr>
        <p:spPr>
          <a:xfrm>
            <a:off x="1115616" y="1275606"/>
            <a:ext cx="3240360" cy="338554"/>
          </a:xfrm>
          <a:prstGeom prst="rect">
            <a:avLst/>
          </a:prstGeom>
          <a:noFill/>
        </p:spPr>
        <p:txBody>
          <a:bodyPr wrap="square" rtlCol="0">
            <a:spAutoFit/>
          </a:bodyPr>
          <a:lstStyle/>
          <a:p>
            <a:r>
              <a:rPr lang="en-US" sz="1600" dirty="0">
                <a:latin typeface="Times New Roman" pitchFamily="18" charset="0"/>
                <a:cs typeface="Times New Roman" pitchFamily="18" charset="0"/>
              </a:rPr>
              <a:t>Arduino IDE</a:t>
            </a:r>
          </a:p>
        </p:txBody>
      </p:sp>
      <p:sp>
        <p:nvSpPr>
          <p:cNvPr id="11" name="TextBox 10"/>
          <p:cNvSpPr txBox="1"/>
          <p:nvPr/>
        </p:nvSpPr>
        <p:spPr>
          <a:xfrm>
            <a:off x="3851920" y="1563638"/>
            <a:ext cx="4392488" cy="1600438"/>
          </a:xfrm>
          <a:prstGeom prst="rect">
            <a:avLst/>
          </a:prstGeom>
          <a:noFill/>
        </p:spPr>
        <p:txBody>
          <a:bodyPr wrap="square" rtlCol="0">
            <a:spAutoFit/>
          </a:bodyPr>
          <a:lstStyle/>
          <a:p>
            <a:pPr marL="342900" indent="-342900" algn="just">
              <a:buFont typeface="Wingdings" pitchFamily="2" charset="2"/>
              <a:buChar char="§"/>
            </a:pPr>
            <a:r>
              <a:rPr lang="en-US" dirty="0"/>
              <a:t> </a:t>
            </a:r>
            <a:r>
              <a:rPr lang="en-US" dirty="0">
                <a:latin typeface="Times New Roman" pitchFamily="18" charset="0"/>
                <a:cs typeface="Times New Roman" pitchFamily="18" charset="0"/>
              </a:rPr>
              <a:t>The open-source Arduino IDE software makes it easy to use and upload the code to the boards such as Arduino UNO, ESP32, Node MCU etc.</a:t>
            </a:r>
          </a:p>
          <a:p>
            <a:pPr marL="342900" indent="-342900">
              <a:buFont typeface="Wingdings" pitchFamily="2" charset="2"/>
              <a:buChar char="§"/>
            </a:pPr>
            <a:endParaRPr lang="en-US" dirty="0">
              <a:latin typeface="Times New Roman" pitchFamily="18" charset="0"/>
              <a:cs typeface="Times New Roman" pitchFamily="18" charset="0"/>
            </a:endParaRPr>
          </a:p>
          <a:p>
            <a:pPr marL="342900" indent="-342900">
              <a:buFont typeface="Wingdings" pitchFamily="2" charset="2"/>
              <a:buChar char="§"/>
            </a:pPr>
            <a:r>
              <a:rPr lang="en-US" dirty="0">
                <a:latin typeface="Times New Roman" pitchFamily="18" charset="0"/>
                <a:cs typeface="Times New Roman" pitchFamily="18" charset="0"/>
              </a:rPr>
              <a:t>The Arduino IDE supports the languages C and C++ using special rules of code structuring</a:t>
            </a:r>
          </a:p>
        </p:txBody>
      </p:sp>
      <p:sp>
        <p:nvSpPr>
          <p:cNvPr id="12" name="TextBox 11">
            <a:extLst>
              <a:ext uri="{FF2B5EF4-FFF2-40B4-BE49-F238E27FC236}">
                <a16:creationId xmlns:a16="http://schemas.microsoft.com/office/drawing/2014/main" xmlns="" id="{A6974640-3EC2-4FA7-B93D-A4219F869724}"/>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16</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Circuit Diagrams</a:t>
            </a:r>
            <a:endParaRPr sz="2800" b="1" dirty="0">
              <a:latin typeface="Poppins" charset="0"/>
              <a:cs typeface="Poppins" charset="0"/>
            </a:endParaRPr>
          </a:p>
        </p:txBody>
      </p:sp>
      <p:sp>
        <p:nvSpPr>
          <p:cNvPr id="7" name="TextBox 6"/>
          <p:cNvSpPr txBox="1"/>
          <p:nvPr/>
        </p:nvSpPr>
        <p:spPr>
          <a:xfrm>
            <a:off x="3455876" y="4659982"/>
            <a:ext cx="2844316" cy="276999"/>
          </a:xfrm>
          <a:prstGeom prst="rect">
            <a:avLst/>
          </a:prstGeom>
          <a:noFill/>
        </p:spPr>
        <p:txBody>
          <a:bodyPr wrap="square" rtlCol="0">
            <a:spAutoFit/>
          </a:bodyPr>
          <a:lstStyle/>
          <a:p>
            <a:pPr algn="ctr"/>
            <a:r>
              <a:rPr lang="en-US" sz="1200" dirty="0">
                <a:latin typeface="Times New Roman" pitchFamily="18" charset="0"/>
                <a:cs typeface="Times New Roman" pitchFamily="18" charset="0"/>
              </a:rPr>
              <a:t>Transmitter Circuit</a:t>
            </a:r>
          </a:p>
        </p:txBody>
      </p:sp>
      <p:sp>
        <p:nvSpPr>
          <p:cNvPr id="11" name="TextBox 10">
            <a:extLst>
              <a:ext uri="{FF2B5EF4-FFF2-40B4-BE49-F238E27FC236}">
                <a16:creationId xmlns:a16="http://schemas.microsoft.com/office/drawing/2014/main" xmlns="" id="{CAC5D2EB-A2CD-4B64-ADC5-17F727AD5E25}"/>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17</a:t>
            </a:fld>
            <a:endParaRPr lang="en-IN" dirty="0"/>
          </a:p>
        </p:txBody>
      </p:sp>
      <p:sp>
        <p:nvSpPr>
          <p:cNvPr id="12" name="TextBox 11"/>
          <p:cNvSpPr txBox="1"/>
          <p:nvPr/>
        </p:nvSpPr>
        <p:spPr>
          <a:xfrm>
            <a:off x="1331640" y="1059582"/>
            <a:ext cx="6264696" cy="307777"/>
          </a:xfrm>
          <a:prstGeom prst="rect">
            <a:avLst/>
          </a:prstGeom>
          <a:noFill/>
        </p:spPr>
        <p:txBody>
          <a:bodyPr wrap="square" rtlCol="0">
            <a:spAutoFit/>
          </a:bodyPr>
          <a:lstStyle/>
          <a:p>
            <a:endParaRPr lang="en-US" dirty="0"/>
          </a:p>
        </p:txBody>
      </p:sp>
      <p:pic>
        <p:nvPicPr>
          <p:cNvPr id="13" name="Picture 12">
            <a:extLst>
              <a:ext uri="{FF2B5EF4-FFF2-40B4-BE49-F238E27FC236}">
                <a16:creationId xmlns:a16="http://schemas.microsoft.com/office/drawing/2014/main" xmlns="" id="{E7585858-A0D2-45FC-BD33-FFF93EA7237D}"/>
              </a:ext>
            </a:extLst>
          </p:cNvPr>
          <p:cNvPicPr/>
          <p:nvPr/>
        </p:nvPicPr>
        <p:blipFill>
          <a:blip r:embed="rId4" cstate="print">
            <a:extLst>
              <a:ext uri="{28A0092B-C50C-407E-A947-70E740481C1C}">
                <a14:useLocalDpi xmlns:a14="http://schemas.microsoft.com/office/drawing/2010/main" xmlns="" val="0"/>
              </a:ext>
            </a:extLst>
          </a:blip>
          <a:stretch>
            <a:fillRect/>
          </a:stretch>
        </p:blipFill>
        <p:spPr>
          <a:xfrm>
            <a:off x="2653506" y="807540"/>
            <a:ext cx="4222750" cy="378043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03648" y="483518"/>
            <a:ext cx="4968552" cy="21602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23478"/>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Poppins" charset="0"/>
                <a:cs typeface="Poppins" charset="0"/>
              </a:rPr>
              <a:t>Circuit Diagrams</a:t>
            </a:r>
            <a:endParaRPr sz="2800" b="1" dirty="0">
              <a:latin typeface="Poppins" charset="0"/>
              <a:cs typeface="Poppins" charset="0"/>
            </a:endParaRPr>
          </a:p>
        </p:txBody>
      </p:sp>
      <p:sp>
        <p:nvSpPr>
          <p:cNvPr id="6" name="TextBox 5"/>
          <p:cNvSpPr txBox="1"/>
          <p:nvPr/>
        </p:nvSpPr>
        <p:spPr>
          <a:xfrm>
            <a:off x="3635896" y="4803998"/>
            <a:ext cx="2520280" cy="276999"/>
          </a:xfrm>
          <a:prstGeom prst="rect">
            <a:avLst/>
          </a:prstGeom>
          <a:noFill/>
        </p:spPr>
        <p:txBody>
          <a:bodyPr wrap="square" rtlCol="0">
            <a:spAutoFit/>
          </a:bodyPr>
          <a:lstStyle/>
          <a:p>
            <a:pPr algn="ctr"/>
            <a:r>
              <a:rPr lang="en-US" sz="1200" dirty="0">
                <a:latin typeface="Times New Roman" pitchFamily="18" charset="0"/>
                <a:cs typeface="Times New Roman" pitchFamily="18" charset="0"/>
              </a:rPr>
              <a:t>Receiver Circuit</a:t>
            </a:r>
          </a:p>
        </p:txBody>
      </p:sp>
      <p:sp>
        <p:nvSpPr>
          <p:cNvPr id="7" name="TextBox 6">
            <a:extLst>
              <a:ext uri="{FF2B5EF4-FFF2-40B4-BE49-F238E27FC236}">
                <a16:creationId xmlns:a16="http://schemas.microsoft.com/office/drawing/2014/main" xmlns="" id="{520201EC-9EB4-47CC-8AA7-8CF560D86B0E}"/>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18</a:t>
            </a:fld>
            <a:endParaRPr lang="en-IN" dirty="0"/>
          </a:p>
        </p:txBody>
      </p:sp>
      <p:pic>
        <p:nvPicPr>
          <p:cNvPr id="11" name="Picture 10">
            <a:extLst>
              <a:ext uri="{FF2B5EF4-FFF2-40B4-BE49-F238E27FC236}">
                <a16:creationId xmlns:a16="http://schemas.microsoft.com/office/drawing/2014/main" xmlns="" id="{D3E70EA7-69CC-45D8-84D7-4787C513D51A}"/>
              </a:ext>
            </a:extLst>
          </p:cNvPr>
          <p:cNvPicPr/>
          <p:nvPr/>
        </p:nvPicPr>
        <p:blipFill>
          <a:blip r:embed="rId4" cstate="print">
            <a:extLst>
              <a:ext uri="{28A0092B-C50C-407E-A947-70E740481C1C}">
                <a14:useLocalDpi xmlns:a14="http://schemas.microsoft.com/office/drawing/2010/main" xmlns="" val="0"/>
              </a:ext>
            </a:extLst>
          </a:blip>
          <a:stretch>
            <a:fillRect/>
          </a:stretch>
        </p:blipFill>
        <p:spPr>
          <a:xfrm>
            <a:off x="2483768" y="699542"/>
            <a:ext cx="4392488" cy="410445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Working </a:t>
            </a:r>
            <a:endParaRPr sz="2800" b="1" dirty="0">
              <a:latin typeface="Poppins" charset="0"/>
              <a:cs typeface="Poppins" charset="0"/>
            </a:endParaRPr>
          </a:p>
        </p:txBody>
      </p:sp>
      <p:sp>
        <p:nvSpPr>
          <p:cNvPr id="5" name="TextBox 4"/>
          <p:cNvSpPr txBox="1"/>
          <p:nvPr/>
        </p:nvSpPr>
        <p:spPr>
          <a:xfrm>
            <a:off x="971600" y="915566"/>
            <a:ext cx="7344816" cy="3960440"/>
          </a:xfrm>
          <a:prstGeom prst="rect">
            <a:avLst/>
          </a:prstGeom>
          <a:noFill/>
        </p:spPr>
        <p:txBody>
          <a:bodyPr wrap="square" rtlCol="0">
            <a:spAutoFit/>
          </a:bodyPr>
          <a:lstStyle/>
          <a:p>
            <a:pPr marL="342900" indent="-342900" algn="just">
              <a:lnSpc>
                <a:spcPct val="150000"/>
              </a:lnSpc>
              <a:buFont typeface="Wingdings" pitchFamily="2" charset="2"/>
              <a:buChar char="§"/>
            </a:pPr>
            <a:r>
              <a:rPr lang="en-IN" dirty="0">
                <a:latin typeface="Times New Roman" pitchFamily="18" charset="0"/>
                <a:cs typeface="Times New Roman" pitchFamily="18" charset="0"/>
              </a:rPr>
              <a:t>The whole project is divided into two sections one is the transmitter section and the other is the receiver section..</a:t>
            </a:r>
            <a:r>
              <a:rPr lang="en-IN" u="sng"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342900" indent="-342900" algn="just">
              <a:lnSpc>
                <a:spcPct val="150000"/>
              </a:lnSpc>
              <a:buFont typeface="Wingdings" pitchFamily="2" charset="2"/>
              <a:buChar char="§"/>
            </a:pPr>
            <a:r>
              <a:rPr lang="en-IN" dirty="0">
                <a:latin typeface="Times New Roman" pitchFamily="18" charset="0"/>
                <a:cs typeface="Times New Roman" pitchFamily="18" charset="0"/>
              </a:rPr>
              <a:t>The Gesture controlled robot moves according to hand movement as we place transmitter in our hand. </a:t>
            </a:r>
          </a:p>
          <a:p>
            <a:pPr marL="342900" indent="-342900" algn="just">
              <a:lnSpc>
                <a:spcPct val="150000"/>
              </a:lnSpc>
              <a:buFont typeface="Wingdings" pitchFamily="2" charset="2"/>
              <a:buChar char="§"/>
            </a:pPr>
            <a:r>
              <a:rPr lang="en-IN" dirty="0">
                <a:latin typeface="Times New Roman" pitchFamily="18" charset="0"/>
                <a:cs typeface="Times New Roman" pitchFamily="18" charset="0"/>
              </a:rPr>
              <a:t>When hand is tilted in front side, robot start to moving forward and continues moving forward until next command is given. </a:t>
            </a:r>
            <a:endParaRPr lang="en-US" dirty="0">
              <a:latin typeface="Times New Roman" pitchFamily="18" charset="0"/>
              <a:cs typeface="Times New Roman" pitchFamily="18" charset="0"/>
            </a:endParaRPr>
          </a:p>
          <a:p>
            <a:pPr marL="342900" indent="-342900" algn="just">
              <a:lnSpc>
                <a:spcPct val="150000"/>
              </a:lnSpc>
              <a:buFont typeface="Wingdings" pitchFamily="2" charset="2"/>
              <a:buChar char="§"/>
            </a:pPr>
            <a:r>
              <a:rPr lang="en-IN" dirty="0">
                <a:latin typeface="Times New Roman" pitchFamily="18" charset="0"/>
                <a:cs typeface="Times New Roman" pitchFamily="18" charset="0"/>
              </a:rPr>
              <a:t>When hand is tilted in backward side, robot change its state and start moving in backwards direction until other command is given. </a:t>
            </a:r>
          </a:p>
          <a:p>
            <a:pPr marL="342900" indent="-342900" algn="just">
              <a:lnSpc>
                <a:spcPct val="150000"/>
              </a:lnSpc>
              <a:buFont typeface="Wingdings" pitchFamily="2" charset="2"/>
              <a:buChar char="§"/>
            </a:pPr>
            <a:r>
              <a:rPr lang="en-IN" dirty="0">
                <a:latin typeface="Times New Roman" pitchFamily="18" charset="0"/>
                <a:cs typeface="Times New Roman" pitchFamily="18" charset="0"/>
              </a:rPr>
              <a:t>When hand is tilted in left side Robot get turn left till next command. </a:t>
            </a:r>
          </a:p>
          <a:p>
            <a:pPr marL="342900" indent="-342900" algn="just">
              <a:lnSpc>
                <a:spcPct val="150000"/>
              </a:lnSpc>
              <a:buFont typeface="Wingdings" pitchFamily="2" charset="2"/>
              <a:buChar char="§"/>
            </a:pPr>
            <a:r>
              <a:rPr lang="en-IN" dirty="0">
                <a:latin typeface="Times New Roman" pitchFamily="18" charset="0"/>
                <a:cs typeface="Times New Roman" pitchFamily="18" charset="0"/>
              </a:rPr>
              <a:t>When hand is tilted in right side robot turned to right. And for stopping robot hand is kept stable . This is the working of hand gesture control robotic system </a:t>
            </a:r>
            <a:endParaRPr lang="en-US" dirty="0">
              <a:latin typeface="Times New Roman" pitchFamily="18" charset="0"/>
              <a:cs typeface="Times New Roman" pitchFamily="18" charset="0"/>
            </a:endParaRPr>
          </a:p>
          <a:p>
            <a:pPr algn="just">
              <a:lnSpc>
                <a:spcPct val="150000"/>
              </a:lnSpc>
            </a:pPr>
            <a:endParaRPr lang="en-US" dirty="0"/>
          </a:p>
        </p:txBody>
      </p:sp>
      <p:sp>
        <p:nvSpPr>
          <p:cNvPr id="6" name="TextBox 5">
            <a:extLst>
              <a:ext uri="{FF2B5EF4-FFF2-40B4-BE49-F238E27FC236}">
                <a16:creationId xmlns:a16="http://schemas.microsoft.com/office/drawing/2014/main" xmlns="" id="{BAAB5D46-EE1F-4846-80EB-2F61A01DE898}"/>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19</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WhatsApp Image 2022-04-15 at 1.51.33 PM.jpeg">
            <a:extLst>
              <a:ext uri="{FF2B5EF4-FFF2-40B4-BE49-F238E27FC236}">
                <a16:creationId xmlns:a16="http://schemas.microsoft.com/office/drawing/2014/main" xmlns="" id="{53D47E57-1287-4F84-8E29-3F704732E7F9}"/>
              </a:ext>
            </a:extLst>
          </p:cNvPr>
          <p:cNvPicPr>
            <a:picLocks noChangeAspect="1"/>
          </p:cNvPicPr>
          <p:nvPr/>
        </p:nvPicPr>
        <p:blipFill>
          <a:blip r:embed="rId3"/>
          <a:stretch>
            <a:fillRect/>
          </a:stretch>
        </p:blipFill>
        <p:spPr>
          <a:xfrm>
            <a:off x="0" y="0"/>
            <a:ext cx="9144000" cy="5143500"/>
          </a:xfrm>
          <a:prstGeom prst="rect">
            <a:avLst/>
          </a:prstGeom>
        </p:spPr>
      </p:pic>
      <p:graphicFrame>
        <p:nvGraphicFramePr>
          <p:cNvPr id="19" name="Table 19">
            <a:extLst>
              <a:ext uri="{FF2B5EF4-FFF2-40B4-BE49-F238E27FC236}">
                <a16:creationId xmlns:a16="http://schemas.microsoft.com/office/drawing/2014/main" xmlns="" id="{B0808EC8-2124-4E20-8218-AE25DF87688E}"/>
              </a:ext>
            </a:extLst>
          </p:cNvPr>
          <p:cNvGraphicFramePr>
            <a:graphicFrameLocks noGrp="1"/>
          </p:cNvGraphicFramePr>
          <p:nvPr>
            <p:extLst>
              <p:ext uri="{D42A27DB-BD31-4B8C-83A1-F6EECF244321}">
                <p14:modId xmlns:p14="http://schemas.microsoft.com/office/powerpoint/2010/main" xmlns="" val="1178108044"/>
              </p:ext>
            </p:extLst>
          </p:nvPr>
        </p:nvGraphicFramePr>
        <p:xfrm>
          <a:off x="1871700" y="699542"/>
          <a:ext cx="5508612" cy="4310216"/>
        </p:xfrm>
        <a:graphic>
          <a:graphicData uri="http://schemas.openxmlformats.org/drawingml/2006/table">
            <a:tbl>
              <a:tblPr firstRow="1" bandRow="1">
                <a:tableStyleId>{8799B23B-EC83-4686-B30A-512413B5E67A}</a:tableStyleId>
              </a:tblPr>
              <a:tblGrid>
                <a:gridCol w="1836204">
                  <a:extLst>
                    <a:ext uri="{9D8B030D-6E8A-4147-A177-3AD203B41FA5}">
                      <a16:colId xmlns:a16="http://schemas.microsoft.com/office/drawing/2014/main" xmlns="" val="1001356047"/>
                    </a:ext>
                  </a:extLst>
                </a:gridCol>
                <a:gridCol w="1836204">
                  <a:extLst>
                    <a:ext uri="{9D8B030D-6E8A-4147-A177-3AD203B41FA5}">
                      <a16:colId xmlns:a16="http://schemas.microsoft.com/office/drawing/2014/main" xmlns="" val="4085279358"/>
                    </a:ext>
                  </a:extLst>
                </a:gridCol>
                <a:gridCol w="1836204">
                  <a:extLst>
                    <a:ext uri="{9D8B030D-6E8A-4147-A177-3AD203B41FA5}">
                      <a16:colId xmlns:a16="http://schemas.microsoft.com/office/drawing/2014/main" xmlns="" val="4211987789"/>
                    </a:ext>
                  </a:extLst>
                </a:gridCol>
              </a:tblGrid>
              <a:tr h="222604">
                <a:tc>
                  <a:txBody>
                    <a:bodyPr/>
                    <a:lstStyle/>
                    <a:p>
                      <a:pPr algn="ctr"/>
                      <a:r>
                        <a:rPr lang="en-IN" sz="1200" dirty="0"/>
                        <a:t>SL.NO.</a:t>
                      </a:r>
                      <a:endParaRPr lang="en-IN" sz="1200" dirty="0">
                        <a:latin typeface="Times New Roman" panose="02020603050405020304" pitchFamily="18" charset="0"/>
                        <a:cs typeface="Times New Roman" panose="02020603050405020304" pitchFamily="18" charset="0"/>
                      </a:endParaRPr>
                    </a:p>
                  </a:txBody>
                  <a:tcPr anchor="ctr"/>
                </a:tc>
                <a:tc>
                  <a:txBody>
                    <a:bodyPr/>
                    <a:lstStyle/>
                    <a:p>
                      <a:pPr algn="ctr"/>
                      <a:r>
                        <a:rPr lang="en-IN" sz="1200" dirty="0"/>
                        <a:t>TITLE</a:t>
                      </a:r>
                      <a:endParaRPr lang="en-IN" sz="1200" dirty="0">
                        <a:latin typeface="Times New Roman" panose="02020603050405020304" pitchFamily="18" charset="0"/>
                        <a:cs typeface="Times New Roman" panose="02020603050405020304" pitchFamily="18" charset="0"/>
                      </a:endParaRPr>
                    </a:p>
                  </a:txBody>
                  <a:tcPr anchor="ctr"/>
                </a:tc>
                <a:tc>
                  <a:txBody>
                    <a:bodyPr/>
                    <a:lstStyle/>
                    <a:p>
                      <a:pPr algn="ctr"/>
                      <a:r>
                        <a:rPr lang="en-IN" sz="1200" dirty="0"/>
                        <a:t>SLIDE NO.</a:t>
                      </a:r>
                      <a:endParaRPr lang="en-I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770088814"/>
                  </a:ext>
                </a:extLst>
              </a:tr>
              <a:tr h="222604">
                <a:tc>
                  <a:txBody>
                    <a:bodyPr/>
                    <a:lstStyle/>
                    <a:p>
                      <a:pPr algn="ctr"/>
                      <a:r>
                        <a:rPr lang="en-IN" sz="1200" dirty="0"/>
                        <a:t>1</a:t>
                      </a:r>
                    </a:p>
                  </a:txBody>
                  <a:tcPr anchor="ctr"/>
                </a:tc>
                <a:tc>
                  <a:txBody>
                    <a:bodyPr/>
                    <a:lstStyle/>
                    <a:p>
                      <a:r>
                        <a:rPr lang="en-IN" sz="1200" dirty="0"/>
                        <a:t>What is Robot?</a:t>
                      </a:r>
                    </a:p>
                  </a:txBody>
                  <a:tcPr anchor="ctr"/>
                </a:tc>
                <a:tc>
                  <a:txBody>
                    <a:bodyPr/>
                    <a:lstStyle/>
                    <a:p>
                      <a:pPr algn="ctr"/>
                      <a:r>
                        <a:rPr lang="en-IN" sz="1200" dirty="0"/>
                        <a:t>3</a:t>
                      </a:r>
                    </a:p>
                  </a:txBody>
                  <a:tcPr anchor="ctr"/>
                </a:tc>
                <a:extLst>
                  <a:ext uri="{0D108BD9-81ED-4DB2-BD59-A6C34878D82A}">
                    <a16:rowId xmlns:a16="http://schemas.microsoft.com/office/drawing/2014/main" xmlns="" val="3260213284"/>
                  </a:ext>
                </a:extLst>
              </a:tr>
              <a:tr h="222604">
                <a:tc>
                  <a:txBody>
                    <a:bodyPr/>
                    <a:lstStyle/>
                    <a:p>
                      <a:pPr algn="ctr"/>
                      <a:r>
                        <a:rPr lang="en-IN" sz="1200" dirty="0"/>
                        <a:t>2</a:t>
                      </a:r>
                    </a:p>
                  </a:txBody>
                  <a:tcPr anchor="ctr"/>
                </a:tc>
                <a:tc>
                  <a:txBody>
                    <a:bodyPr/>
                    <a:lstStyle/>
                    <a:p>
                      <a:r>
                        <a:rPr lang="en-IN" sz="1200" dirty="0"/>
                        <a:t>Introduction</a:t>
                      </a:r>
                    </a:p>
                  </a:txBody>
                  <a:tcPr anchor="ctr"/>
                </a:tc>
                <a:tc>
                  <a:txBody>
                    <a:bodyPr/>
                    <a:lstStyle/>
                    <a:p>
                      <a:pPr algn="ctr"/>
                      <a:r>
                        <a:rPr lang="en-IN" sz="1200" dirty="0"/>
                        <a:t>4</a:t>
                      </a:r>
                    </a:p>
                  </a:txBody>
                  <a:tcPr anchor="ctr"/>
                </a:tc>
                <a:extLst>
                  <a:ext uri="{0D108BD9-81ED-4DB2-BD59-A6C34878D82A}">
                    <a16:rowId xmlns:a16="http://schemas.microsoft.com/office/drawing/2014/main" xmlns="" val="654517583"/>
                  </a:ext>
                </a:extLst>
              </a:tr>
              <a:tr h="222604">
                <a:tc>
                  <a:txBody>
                    <a:bodyPr/>
                    <a:lstStyle/>
                    <a:p>
                      <a:pPr algn="ctr"/>
                      <a:r>
                        <a:rPr lang="en-IN" sz="1200" dirty="0"/>
                        <a:t>3</a:t>
                      </a:r>
                    </a:p>
                  </a:txBody>
                  <a:tcPr anchor="ctr"/>
                </a:tc>
                <a:tc>
                  <a:txBody>
                    <a:bodyPr/>
                    <a:lstStyle/>
                    <a:p>
                      <a:r>
                        <a:rPr lang="en-IN" sz="1200" dirty="0"/>
                        <a:t>Literature Survey</a:t>
                      </a:r>
                    </a:p>
                  </a:txBody>
                  <a:tcPr anchor="ctr"/>
                </a:tc>
                <a:tc>
                  <a:txBody>
                    <a:bodyPr/>
                    <a:lstStyle/>
                    <a:p>
                      <a:pPr algn="ctr"/>
                      <a:r>
                        <a:rPr lang="en-IN" sz="1200" dirty="0"/>
                        <a:t>5</a:t>
                      </a:r>
                    </a:p>
                  </a:txBody>
                  <a:tcPr anchor="ctr"/>
                </a:tc>
                <a:extLst>
                  <a:ext uri="{0D108BD9-81ED-4DB2-BD59-A6C34878D82A}">
                    <a16:rowId xmlns:a16="http://schemas.microsoft.com/office/drawing/2014/main" xmlns="" val="2864565192"/>
                  </a:ext>
                </a:extLst>
              </a:tr>
              <a:tr h="222604">
                <a:tc>
                  <a:txBody>
                    <a:bodyPr/>
                    <a:lstStyle/>
                    <a:p>
                      <a:pPr algn="ctr"/>
                      <a:r>
                        <a:rPr lang="en-IN" sz="1200" dirty="0"/>
                        <a:t>4</a:t>
                      </a:r>
                    </a:p>
                  </a:txBody>
                  <a:tcPr anchor="ctr"/>
                </a:tc>
                <a:tc>
                  <a:txBody>
                    <a:bodyPr/>
                    <a:lstStyle/>
                    <a:p>
                      <a:r>
                        <a:rPr lang="en-IN" sz="1200" dirty="0"/>
                        <a:t>Objectives</a:t>
                      </a:r>
                    </a:p>
                  </a:txBody>
                  <a:tcPr anchor="ctr"/>
                </a:tc>
                <a:tc>
                  <a:txBody>
                    <a:bodyPr/>
                    <a:lstStyle/>
                    <a:p>
                      <a:pPr algn="ctr"/>
                      <a:r>
                        <a:rPr lang="en-IN" sz="1200" dirty="0"/>
                        <a:t>6</a:t>
                      </a:r>
                    </a:p>
                  </a:txBody>
                  <a:tcPr anchor="ctr"/>
                </a:tc>
                <a:extLst>
                  <a:ext uri="{0D108BD9-81ED-4DB2-BD59-A6C34878D82A}">
                    <a16:rowId xmlns:a16="http://schemas.microsoft.com/office/drawing/2014/main" xmlns="" val="3422009655"/>
                  </a:ext>
                </a:extLst>
              </a:tr>
              <a:tr h="378427">
                <a:tc>
                  <a:txBody>
                    <a:bodyPr/>
                    <a:lstStyle/>
                    <a:p>
                      <a:pPr algn="ctr"/>
                      <a:r>
                        <a:rPr lang="en-IN" sz="1200" dirty="0"/>
                        <a:t>5</a:t>
                      </a:r>
                    </a:p>
                  </a:txBody>
                  <a:tcPr anchor="ctr"/>
                </a:tc>
                <a:tc>
                  <a:txBody>
                    <a:bodyPr/>
                    <a:lstStyle/>
                    <a:p>
                      <a:r>
                        <a:rPr lang="en-IN" sz="1200" dirty="0"/>
                        <a:t>Problem Statement</a:t>
                      </a:r>
                    </a:p>
                  </a:txBody>
                  <a:tcPr anchor="ctr"/>
                </a:tc>
                <a:tc>
                  <a:txBody>
                    <a:bodyPr/>
                    <a:lstStyle/>
                    <a:p>
                      <a:pPr algn="ctr"/>
                      <a:r>
                        <a:rPr lang="en-IN" sz="1200" dirty="0"/>
                        <a:t>7</a:t>
                      </a:r>
                    </a:p>
                  </a:txBody>
                  <a:tcPr anchor="ctr"/>
                </a:tc>
                <a:extLst>
                  <a:ext uri="{0D108BD9-81ED-4DB2-BD59-A6C34878D82A}">
                    <a16:rowId xmlns:a16="http://schemas.microsoft.com/office/drawing/2014/main" xmlns="" val="3142225277"/>
                  </a:ext>
                </a:extLst>
              </a:tr>
              <a:tr h="222604">
                <a:tc>
                  <a:txBody>
                    <a:bodyPr/>
                    <a:lstStyle/>
                    <a:p>
                      <a:pPr algn="ctr"/>
                      <a:r>
                        <a:rPr lang="en-IN" sz="1200" dirty="0"/>
                        <a:t>6</a:t>
                      </a:r>
                    </a:p>
                  </a:txBody>
                  <a:tcPr anchor="ctr"/>
                </a:tc>
                <a:tc>
                  <a:txBody>
                    <a:bodyPr/>
                    <a:lstStyle/>
                    <a:p>
                      <a:r>
                        <a:rPr lang="en-IN" sz="1200" dirty="0"/>
                        <a:t>Methodology</a:t>
                      </a:r>
                    </a:p>
                  </a:txBody>
                  <a:tcPr anchor="ctr"/>
                </a:tc>
                <a:tc>
                  <a:txBody>
                    <a:bodyPr/>
                    <a:lstStyle/>
                    <a:p>
                      <a:pPr algn="ctr"/>
                      <a:r>
                        <a:rPr lang="en-IN" sz="1200" dirty="0"/>
                        <a:t>8</a:t>
                      </a:r>
                    </a:p>
                  </a:txBody>
                  <a:tcPr anchor="ctr"/>
                </a:tc>
                <a:extLst>
                  <a:ext uri="{0D108BD9-81ED-4DB2-BD59-A6C34878D82A}">
                    <a16:rowId xmlns:a16="http://schemas.microsoft.com/office/drawing/2014/main" xmlns="" val="3594119317"/>
                  </a:ext>
                </a:extLst>
              </a:tr>
              <a:tr h="222604">
                <a:tc>
                  <a:txBody>
                    <a:bodyPr/>
                    <a:lstStyle/>
                    <a:p>
                      <a:pPr algn="ctr"/>
                      <a:r>
                        <a:rPr lang="en-IN" sz="1200" dirty="0"/>
                        <a:t>7</a:t>
                      </a:r>
                    </a:p>
                  </a:txBody>
                  <a:tcPr anchor="ctr"/>
                </a:tc>
                <a:tc>
                  <a:txBody>
                    <a:bodyPr/>
                    <a:lstStyle/>
                    <a:p>
                      <a:r>
                        <a:rPr lang="en-IN" sz="1200" dirty="0"/>
                        <a:t>Block Diagrams</a:t>
                      </a:r>
                    </a:p>
                  </a:txBody>
                  <a:tcPr anchor="ctr"/>
                </a:tc>
                <a:tc>
                  <a:txBody>
                    <a:bodyPr/>
                    <a:lstStyle/>
                    <a:p>
                      <a:pPr algn="ctr"/>
                      <a:r>
                        <a:rPr lang="en-IN" sz="1200" dirty="0"/>
                        <a:t>9</a:t>
                      </a:r>
                    </a:p>
                  </a:txBody>
                  <a:tcPr anchor="ctr"/>
                </a:tc>
                <a:extLst>
                  <a:ext uri="{0D108BD9-81ED-4DB2-BD59-A6C34878D82A}">
                    <a16:rowId xmlns:a16="http://schemas.microsoft.com/office/drawing/2014/main" xmlns="" val="1790594237"/>
                  </a:ext>
                </a:extLst>
              </a:tr>
              <a:tr h="365629">
                <a:tc>
                  <a:txBody>
                    <a:bodyPr/>
                    <a:lstStyle/>
                    <a:p>
                      <a:pPr algn="ctr"/>
                      <a:r>
                        <a:rPr lang="en-IN" sz="1200" dirty="0"/>
                        <a:t>8</a:t>
                      </a:r>
                    </a:p>
                  </a:txBody>
                  <a:tcPr anchor="ctr"/>
                </a:tc>
                <a:tc>
                  <a:txBody>
                    <a:bodyPr/>
                    <a:lstStyle/>
                    <a:p>
                      <a:r>
                        <a:rPr lang="en-IN" sz="1200" dirty="0"/>
                        <a:t>System Flow Chart</a:t>
                      </a:r>
                    </a:p>
                  </a:txBody>
                  <a:tcPr anchor="ctr"/>
                </a:tc>
                <a:tc>
                  <a:txBody>
                    <a:bodyPr/>
                    <a:lstStyle/>
                    <a:p>
                      <a:pPr algn="ctr"/>
                      <a:r>
                        <a:rPr lang="en-IN" sz="1200" dirty="0"/>
                        <a:t>10</a:t>
                      </a:r>
                    </a:p>
                  </a:txBody>
                  <a:tcPr anchor="ctr"/>
                </a:tc>
                <a:extLst>
                  <a:ext uri="{0D108BD9-81ED-4DB2-BD59-A6C34878D82A}">
                    <a16:rowId xmlns:a16="http://schemas.microsoft.com/office/drawing/2014/main" xmlns="" val="2087779350"/>
                  </a:ext>
                </a:extLst>
              </a:tr>
              <a:tr h="222604">
                <a:tc>
                  <a:txBody>
                    <a:bodyPr/>
                    <a:lstStyle/>
                    <a:p>
                      <a:pPr algn="ctr"/>
                      <a:r>
                        <a:rPr lang="en-IN" sz="1200" dirty="0"/>
                        <a:t>9</a:t>
                      </a:r>
                    </a:p>
                  </a:txBody>
                  <a:tcPr anchor="ctr"/>
                </a:tc>
                <a:tc>
                  <a:txBody>
                    <a:bodyPr/>
                    <a:lstStyle/>
                    <a:p>
                      <a:r>
                        <a:rPr lang="en-IN" sz="1200" dirty="0"/>
                        <a:t>Requirements</a:t>
                      </a:r>
                    </a:p>
                  </a:txBody>
                  <a:tcPr anchor="ctr"/>
                </a:tc>
                <a:tc>
                  <a:txBody>
                    <a:bodyPr/>
                    <a:lstStyle/>
                    <a:p>
                      <a:pPr algn="ctr"/>
                      <a:r>
                        <a:rPr lang="en-IN" sz="1200" dirty="0"/>
                        <a:t>11</a:t>
                      </a:r>
                    </a:p>
                  </a:txBody>
                  <a:tcPr anchor="ctr"/>
                </a:tc>
                <a:extLst>
                  <a:ext uri="{0D108BD9-81ED-4DB2-BD59-A6C34878D82A}">
                    <a16:rowId xmlns:a16="http://schemas.microsoft.com/office/drawing/2014/main" xmlns="" val="1330418947"/>
                  </a:ext>
                </a:extLst>
              </a:tr>
              <a:tr h="222604">
                <a:tc>
                  <a:txBody>
                    <a:bodyPr/>
                    <a:lstStyle/>
                    <a:p>
                      <a:pPr algn="ctr"/>
                      <a:r>
                        <a:rPr lang="en-IN" sz="1200" dirty="0"/>
                        <a:t>10</a:t>
                      </a:r>
                    </a:p>
                  </a:txBody>
                  <a:tcPr anchor="ctr"/>
                </a:tc>
                <a:tc>
                  <a:txBody>
                    <a:bodyPr/>
                    <a:lstStyle/>
                    <a:p>
                      <a:r>
                        <a:rPr lang="en-IN" sz="1200" dirty="0"/>
                        <a:t>Circuit Diagrams</a:t>
                      </a:r>
                    </a:p>
                  </a:txBody>
                  <a:tcPr anchor="ctr"/>
                </a:tc>
                <a:tc>
                  <a:txBody>
                    <a:bodyPr/>
                    <a:lstStyle/>
                    <a:p>
                      <a:pPr algn="ctr"/>
                      <a:r>
                        <a:rPr lang="en-IN" sz="1200" dirty="0"/>
                        <a:t>16</a:t>
                      </a:r>
                    </a:p>
                  </a:txBody>
                  <a:tcPr anchor="ctr"/>
                </a:tc>
                <a:extLst>
                  <a:ext uri="{0D108BD9-81ED-4DB2-BD59-A6C34878D82A}">
                    <a16:rowId xmlns:a16="http://schemas.microsoft.com/office/drawing/2014/main" xmlns="" val="3982917565"/>
                  </a:ext>
                </a:extLst>
              </a:tr>
              <a:tr h="222604">
                <a:tc>
                  <a:txBody>
                    <a:bodyPr/>
                    <a:lstStyle/>
                    <a:p>
                      <a:pPr algn="ctr"/>
                      <a:r>
                        <a:rPr lang="en-IN" sz="1200" dirty="0"/>
                        <a:t>11</a:t>
                      </a:r>
                    </a:p>
                  </a:txBody>
                  <a:tcPr anchor="ctr"/>
                </a:tc>
                <a:tc>
                  <a:txBody>
                    <a:bodyPr/>
                    <a:lstStyle/>
                    <a:p>
                      <a:r>
                        <a:rPr lang="en-IN" sz="1200" dirty="0"/>
                        <a:t>Working</a:t>
                      </a:r>
                    </a:p>
                  </a:txBody>
                  <a:tcPr anchor="ctr"/>
                </a:tc>
                <a:tc>
                  <a:txBody>
                    <a:bodyPr/>
                    <a:lstStyle/>
                    <a:p>
                      <a:pPr algn="ctr"/>
                      <a:r>
                        <a:rPr lang="en-IN" sz="1200" dirty="0"/>
                        <a:t>18</a:t>
                      </a:r>
                    </a:p>
                  </a:txBody>
                  <a:tcPr anchor="ctr"/>
                </a:tc>
                <a:extLst>
                  <a:ext uri="{0D108BD9-81ED-4DB2-BD59-A6C34878D82A}">
                    <a16:rowId xmlns:a16="http://schemas.microsoft.com/office/drawing/2014/main" xmlns="" val="3566098881"/>
                  </a:ext>
                </a:extLst>
              </a:tr>
              <a:tr h="222604">
                <a:tc>
                  <a:txBody>
                    <a:bodyPr/>
                    <a:lstStyle/>
                    <a:p>
                      <a:pPr algn="ctr"/>
                      <a:r>
                        <a:rPr lang="en-IN" sz="1200" dirty="0"/>
                        <a:t>12</a:t>
                      </a:r>
                    </a:p>
                  </a:txBody>
                  <a:tcPr anchor="ctr"/>
                </a:tc>
                <a:tc>
                  <a:txBody>
                    <a:bodyPr/>
                    <a:lstStyle/>
                    <a:p>
                      <a:r>
                        <a:rPr lang="en-IN" sz="1200" dirty="0"/>
                        <a:t>Applications</a:t>
                      </a:r>
                    </a:p>
                  </a:txBody>
                  <a:tcPr anchor="ctr"/>
                </a:tc>
                <a:tc>
                  <a:txBody>
                    <a:bodyPr/>
                    <a:lstStyle/>
                    <a:p>
                      <a:pPr algn="ctr"/>
                      <a:r>
                        <a:rPr lang="en-IN" sz="1200" dirty="0"/>
                        <a:t>21</a:t>
                      </a:r>
                    </a:p>
                  </a:txBody>
                  <a:tcPr anchor="ctr"/>
                </a:tc>
                <a:extLst>
                  <a:ext uri="{0D108BD9-81ED-4DB2-BD59-A6C34878D82A}">
                    <a16:rowId xmlns:a16="http://schemas.microsoft.com/office/drawing/2014/main" xmlns="" val="1313409488"/>
                  </a:ext>
                </a:extLst>
              </a:tr>
              <a:tr h="222604">
                <a:tc>
                  <a:txBody>
                    <a:bodyPr/>
                    <a:lstStyle/>
                    <a:p>
                      <a:pPr algn="ctr"/>
                      <a:r>
                        <a:rPr lang="en-IN" sz="1200" dirty="0"/>
                        <a:t>13</a:t>
                      </a:r>
                    </a:p>
                  </a:txBody>
                  <a:tcPr anchor="ctr"/>
                </a:tc>
                <a:tc>
                  <a:txBody>
                    <a:bodyPr/>
                    <a:lstStyle/>
                    <a:p>
                      <a:r>
                        <a:rPr lang="en-IN" sz="1200" dirty="0"/>
                        <a:t>Future Scope </a:t>
                      </a:r>
                    </a:p>
                  </a:txBody>
                  <a:tcPr anchor="ctr"/>
                </a:tc>
                <a:tc>
                  <a:txBody>
                    <a:bodyPr/>
                    <a:lstStyle/>
                    <a:p>
                      <a:pPr algn="ctr"/>
                      <a:r>
                        <a:rPr lang="en-IN" sz="1200" dirty="0"/>
                        <a:t>22</a:t>
                      </a:r>
                    </a:p>
                  </a:txBody>
                  <a:tcPr anchor="ctr"/>
                </a:tc>
                <a:extLst>
                  <a:ext uri="{0D108BD9-81ED-4DB2-BD59-A6C34878D82A}">
                    <a16:rowId xmlns:a16="http://schemas.microsoft.com/office/drawing/2014/main" xmlns="" val="1879000763"/>
                  </a:ext>
                </a:extLst>
              </a:tr>
              <a:tr h="222604">
                <a:tc>
                  <a:txBody>
                    <a:bodyPr/>
                    <a:lstStyle/>
                    <a:p>
                      <a:pPr algn="ctr"/>
                      <a:r>
                        <a:rPr lang="en-IN" sz="1200" dirty="0"/>
                        <a:t>14</a:t>
                      </a:r>
                    </a:p>
                  </a:txBody>
                  <a:tcPr anchor="ctr"/>
                </a:tc>
                <a:tc>
                  <a:txBody>
                    <a:bodyPr/>
                    <a:lstStyle/>
                    <a:p>
                      <a:r>
                        <a:rPr lang="en-IN" sz="1200" dirty="0"/>
                        <a:t>References</a:t>
                      </a:r>
                    </a:p>
                  </a:txBody>
                  <a:tcPr anchor="ctr"/>
                </a:tc>
                <a:tc>
                  <a:txBody>
                    <a:bodyPr/>
                    <a:lstStyle/>
                    <a:p>
                      <a:pPr algn="ctr"/>
                      <a:r>
                        <a:rPr lang="en-IN" sz="1200" dirty="0"/>
                        <a:t>23</a:t>
                      </a:r>
                    </a:p>
                  </a:txBody>
                  <a:tcPr anchor="ctr"/>
                </a:tc>
                <a:extLst>
                  <a:ext uri="{0D108BD9-81ED-4DB2-BD59-A6C34878D82A}">
                    <a16:rowId xmlns:a16="http://schemas.microsoft.com/office/drawing/2014/main" xmlns="" val="428662935"/>
                  </a:ext>
                </a:extLst>
              </a:tr>
            </a:tbl>
          </a:graphicData>
        </a:graphic>
      </p:graphicFrame>
      <p:sp>
        <p:nvSpPr>
          <p:cNvPr id="21" name="TextBox 20">
            <a:extLst>
              <a:ext uri="{FF2B5EF4-FFF2-40B4-BE49-F238E27FC236}">
                <a16:creationId xmlns:a16="http://schemas.microsoft.com/office/drawing/2014/main" xmlns="" id="{6D8E10C2-2FA7-45BA-AFEB-07BD9247C63F}"/>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2</a:t>
            </a:fld>
            <a:endParaRPr lang="en-IN" dirty="0"/>
          </a:p>
        </p:txBody>
      </p:sp>
      <p:sp>
        <p:nvSpPr>
          <p:cNvPr id="24" name="Google Shape;808;p39">
            <a:extLst>
              <a:ext uri="{FF2B5EF4-FFF2-40B4-BE49-F238E27FC236}">
                <a16:creationId xmlns:a16="http://schemas.microsoft.com/office/drawing/2014/main" xmlns="" id="{D5DE9308-2109-4B7B-8C37-3BDC7273EE20}"/>
              </a:ext>
            </a:extLst>
          </p:cNvPr>
          <p:cNvSpPr/>
          <p:nvPr/>
        </p:nvSpPr>
        <p:spPr>
          <a:xfrm>
            <a:off x="899592" y="339502"/>
            <a:ext cx="6408712" cy="288032"/>
          </a:xfrm>
          <a:prstGeom prst="roundRect">
            <a:avLst>
              <a:gd name="adj" fmla="val 50000"/>
            </a:avLst>
          </a:pr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5" name="Google Shape;229;p27">
            <a:extLst>
              <a:ext uri="{FF2B5EF4-FFF2-40B4-BE49-F238E27FC236}">
                <a16:creationId xmlns:a16="http://schemas.microsoft.com/office/drawing/2014/main" xmlns="" id="{828F4609-CE6E-4C7E-8711-A2DCE42B0CB0}"/>
              </a:ext>
            </a:extLst>
          </p:cNvPr>
          <p:cNvSpPr txBox="1">
            <a:spLocks/>
          </p:cNvSpPr>
          <p:nvPr/>
        </p:nvSpPr>
        <p:spPr>
          <a:xfrm>
            <a:off x="899592" y="-20538"/>
            <a:ext cx="7056784" cy="720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pPr marL="0" marR="0" lvl="0" indent="0" algn="l" defTabSz="914400" rtl="0" eaLnBrk="1" fontAlgn="auto" latinLnBrk="0" hangingPunct="1">
              <a:lnSpc>
                <a:spcPct val="100000"/>
              </a:lnSpc>
              <a:spcBef>
                <a:spcPts val="0"/>
              </a:spcBef>
              <a:spcAft>
                <a:spcPts val="0"/>
              </a:spcAft>
              <a:buClr>
                <a:srgbClr val="263238"/>
              </a:buClr>
              <a:buSzPts val="3200"/>
              <a:buFont typeface="Poppins Black"/>
              <a:buNone/>
              <a:tabLst/>
              <a:defRPr/>
            </a:pPr>
            <a:r>
              <a:rPr lang="en-US" dirty="0">
                <a:solidFill>
                  <a:srgbClr val="263238"/>
                </a:solidFill>
              </a:rPr>
              <a:t>Table of Contents</a:t>
            </a:r>
            <a:endParaRPr kumimoji="0" lang="en-US" sz="3200" b="0" i="0" u="none" strike="noStrike" kern="0" cap="none" spc="0" normalizeH="0" baseline="0" noProof="0" dirty="0">
              <a:ln>
                <a:noFill/>
              </a:ln>
              <a:solidFill>
                <a:srgbClr val="263238"/>
              </a:solidFill>
              <a:effectLst/>
              <a:uLnTx/>
              <a:uFillTx/>
              <a:latin typeface="Poppins Black"/>
              <a:cs typeface="Poppins Black"/>
              <a:sym typeface="Poppins Black"/>
            </a:endParaRPr>
          </a:p>
        </p:txBody>
      </p:sp>
    </p:spTree>
    <p:extLst>
      <p:ext uri="{BB962C8B-B14F-4D97-AF65-F5344CB8AC3E}">
        <p14:creationId xmlns:p14="http://schemas.microsoft.com/office/powerpoint/2010/main" xmlns="" val="248328267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descr="WhatsApp Image 2022-04-15 at 1.51.33 PM.jpeg"/>
          <p:cNvPicPr>
            <a:picLocks noChangeAspect="1"/>
          </p:cNvPicPr>
          <p:nvPr/>
        </p:nvPicPr>
        <p:blipFill>
          <a:blip r:embed="rId2"/>
          <a:stretch>
            <a:fillRect/>
          </a:stretch>
        </p:blipFill>
        <p:spPr>
          <a:xfrm>
            <a:off x="0" y="0"/>
            <a:ext cx="9144000" cy="5143500"/>
          </a:xfrm>
          <a:prstGeom prst="rect">
            <a:avLst/>
          </a:prstGeom>
        </p:spPr>
      </p:pic>
      <p:sp>
        <p:nvSpPr>
          <p:cNvPr id="6" name="Google Shape;808;p39"/>
          <p:cNvSpPr/>
          <p:nvPr/>
        </p:nvSpPr>
        <p:spPr>
          <a:xfrm>
            <a:off x="1115616" y="555526"/>
            <a:ext cx="6408712" cy="36004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p:cNvSpPr txBox="1"/>
          <p:nvPr/>
        </p:nvSpPr>
        <p:spPr>
          <a:xfrm>
            <a:off x="1115616" y="267494"/>
            <a:ext cx="6336704" cy="523220"/>
          </a:xfrm>
          <a:prstGeom prst="rect">
            <a:avLst/>
          </a:prstGeom>
          <a:noFill/>
        </p:spPr>
        <p:txBody>
          <a:bodyPr wrap="square" rtlCol="0">
            <a:spAutoFit/>
          </a:bodyPr>
          <a:lstStyle/>
          <a:p>
            <a:r>
              <a:rPr lang="en-US" sz="2800" b="1" dirty="0">
                <a:latin typeface="Poppins" charset="0"/>
                <a:cs typeface="Poppins" charset="0"/>
              </a:rPr>
              <a:t>HC-05 Bluetooth Pair </a:t>
            </a:r>
            <a:r>
              <a:rPr lang="en-US" sz="2400" b="1" dirty="0">
                <a:latin typeface="Poppins" charset="0"/>
                <a:cs typeface="Poppins" charset="0"/>
              </a:rPr>
              <a:t>Configuration</a:t>
            </a:r>
          </a:p>
        </p:txBody>
      </p:sp>
      <p:sp>
        <p:nvSpPr>
          <p:cNvPr id="19" name="TextBox 18"/>
          <p:cNvSpPr txBox="1"/>
          <p:nvPr/>
        </p:nvSpPr>
        <p:spPr>
          <a:xfrm>
            <a:off x="611560" y="1059582"/>
            <a:ext cx="8352928" cy="553998"/>
          </a:xfrm>
          <a:prstGeom prst="rect">
            <a:avLst/>
          </a:prstGeom>
          <a:noFill/>
        </p:spPr>
        <p:txBody>
          <a:bodyPr wrap="square" rtlCol="0">
            <a:spAutoFit/>
          </a:bodyPr>
          <a:lstStyle/>
          <a:p>
            <a:pPr marL="342900" lvl="0" indent="-342900">
              <a:buFont typeface="Wingdings" pitchFamily="2" charset="2"/>
              <a:buChar char="q"/>
            </a:pPr>
            <a:r>
              <a:rPr lang="en-IN" sz="1600" dirty="0">
                <a:latin typeface="Times New Roman" pitchFamily="18" charset="0"/>
                <a:cs typeface="Times New Roman" pitchFamily="18" charset="0"/>
              </a:rPr>
              <a:t>To Configure and Pair HC-05 Module as Master and Slave we use the AT Command Modes </a:t>
            </a:r>
            <a:endParaRPr lang="en-US" sz="1600" dirty="0">
              <a:latin typeface="Times New Roman" pitchFamily="18" charset="0"/>
              <a:cs typeface="Times New Roman" pitchFamily="18" charset="0"/>
            </a:endParaRPr>
          </a:p>
          <a:p>
            <a:pPr>
              <a:buFont typeface="Wingdings" pitchFamily="2" charset="2"/>
              <a:buChar char="q"/>
            </a:pPr>
            <a:endParaRPr lang="en-US" dirty="0"/>
          </a:p>
        </p:txBody>
      </p:sp>
      <p:graphicFrame>
        <p:nvGraphicFramePr>
          <p:cNvPr id="26" name="Table 25"/>
          <p:cNvGraphicFramePr>
            <a:graphicFrameLocks noGrp="1"/>
          </p:cNvGraphicFramePr>
          <p:nvPr/>
        </p:nvGraphicFramePr>
        <p:xfrm>
          <a:off x="755576" y="1635646"/>
          <a:ext cx="4464496" cy="2918425"/>
        </p:xfrm>
        <a:graphic>
          <a:graphicData uri="http://schemas.openxmlformats.org/drawingml/2006/table">
            <a:tbl>
              <a:tblPr firstRow="1" bandRow="1">
                <a:tableStyleId>{5DA37D80-6434-44D0-A028-1B22A696006F}</a:tableStyleId>
              </a:tblPr>
              <a:tblGrid>
                <a:gridCol w="2088232">
                  <a:extLst>
                    <a:ext uri="{9D8B030D-6E8A-4147-A177-3AD203B41FA5}">
                      <a16:colId xmlns:a16="http://schemas.microsoft.com/office/drawing/2014/main" xmlns="" val="20000"/>
                    </a:ext>
                  </a:extLst>
                </a:gridCol>
                <a:gridCol w="2376264">
                  <a:extLst>
                    <a:ext uri="{9D8B030D-6E8A-4147-A177-3AD203B41FA5}">
                      <a16:colId xmlns:a16="http://schemas.microsoft.com/office/drawing/2014/main" xmlns="" val="20001"/>
                    </a:ext>
                  </a:extLst>
                </a:gridCol>
              </a:tblGrid>
              <a:tr h="480053">
                <a:tc>
                  <a:txBody>
                    <a:bodyPr/>
                    <a:lstStyle/>
                    <a:p>
                      <a:r>
                        <a:rPr lang="en-US" sz="1400" b="1" i="0" u="none" strike="noStrike" cap="none" dirty="0">
                          <a:solidFill>
                            <a:schemeClr val="tx1"/>
                          </a:solidFill>
                          <a:latin typeface="+mn-lt"/>
                          <a:ea typeface="+mn-ea"/>
                          <a:cs typeface="+mn-cs"/>
                          <a:sym typeface="Arial"/>
                        </a:rPr>
                        <a:t>Master Configuration</a:t>
                      </a:r>
                      <a:endParaRPr lang="en-US" dirty="0"/>
                    </a:p>
                  </a:txBody>
                  <a:tcPr/>
                </a:tc>
                <a:tc>
                  <a:txBody>
                    <a:bodyPr/>
                    <a:lstStyle/>
                    <a:p>
                      <a:r>
                        <a:rPr lang="en-US" sz="1400" b="1" i="0" u="none" strike="noStrike" cap="none" dirty="0">
                          <a:solidFill>
                            <a:schemeClr val="tx1"/>
                          </a:solidFill>
                          <a:latin typeface="+mn-lt"/>
                          <a:ea typeface="+mn-ea"/>
                          <a:cs typeface="+mn-cs"/>
                          <a:sym typeface="Arial"/>
                        </a:rPr>
                        <a:t>Slave Configuration</a:t>
                      </a:r>
                      <a:endParaRPr lang="en-US" dirty="0"/>
                    </a:p>
                  </a:txBody>
                  <a:tcPr/>
                </a:tc>
                <a:extLst>
                  <a:ext uri="{0D108BD9-81ED-4DB2-BD59-A6C34878D82A}">
                    <a16:rowId xmlns:a16="http://schemas.microsoft.com/office/drawing/2014/main" xmlns="" val="10000"/>
                  </a:ext>
                </a:extLst>
              </a:tr>
              <a:tr h="480053">
                <a:tc>
                  <a:txBody>
                    <a:bodyPr/>
                    <a:lstStyle/>
                    <a:p>
                      <a:r>
                        <a:rPr lang="en-US" sz="1200" b="0" i="0" u="none" strike="noStrike" cap="none" dirty="0">
                          <a:solidFill>
                            <a:schemeClr val="tx1"/>
                          </a:solidFill>
                          <a:latin typeface="+mn-lt"/>
                          <a:ea typeface="+mn-ea"/>
                          <a:cs typeface="+mn-cs"/>
                          <a:sym typeface="Arial"/>
                        </a:rPr>
                        <a:t>AT+RMAAD </a:t>
                      </a:r>
                      <a:endParaRPr lang="en-US" sz="1200" dirty="0"/>
                    </a:p>
                  </a:txBody>
                  <a:tcPr/>
                </a:tc>
                <a:tc>
                  <a:txBody>
                    <a:bodyPr/>
                    <a:lstStyle/>
                    <a:p>
                      <a:r>
                        <a:rPr lang="en-US" sz="1200" b="0" i="0" u="none" strike="noStrike" cap="none" dirty="0">
                          <a:solidFill>
                            <a:schemeClr val="tx1"/>
                          </a:solidFill>
                          <a:latin typeface="Times New Roman" pitchFamily="18" charset="0"/>
                          <a:ea typeface="+mn-ea"/>
                          <a:cs typeface="Times New Roman" pitchFamily="18" charset="0"/>
                          <a:sym typeface="Arial"/>
                        </a:rPr>
                        <a:t>AT+RMAAD </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480053">
                <a:tc>
                  <a:txBody>
                    <a:bodyPr/>
                    <a:lstStyle/>
                    <a:p>
                      <a:r>
                        <a:rPr lang="en-US" sz="1400" b="0" i="0" u="none" strike="noStrike" cap="none" dirty="0">
                          <a:solidFill>
                            <a:schemeClr val="tx1"/>
                          </a:solidFill>
                          <a:latin typeface="Times New Roman" pitchFamily="18" charset="0"/>
                          <a:ea typeface="+mn-ea"/>
                          <a:cs typeface="Times New Roman" pitchFamily="18" charset="0"/>
                          <a:sym typeface="Arial"/>
                        </a:rPr>
                        <a:t>AT+ROLE=1</a:t>
                      </a:r>
                      <a:endParaRPr lang="en-US" dirty="0">
                        <a:latin typeface="Times New Roman" pitchFamily="18" charset="0"/>
                        <a:cs typeface="Times New Roman" pitchFamily="18" charset="0"/>
                      </a:endParaRPr>
                    </a:p>
                  </a:txBody>
                  <a:tcPr/>
                </a:tc>
                <a:tc>
                  <a:txBody>
                    <a:bodyPr/>
                    <a:lstStyle/>
                    <a:p>
                      <a:r>
                        <a:rPr lang="en-US" sz="1200" b="0" i="0" u="none" strike="noStrike" cap="none" dirty="0">
                          <a:solidFill>
                            <a:schemeClr val="tx1"/>
                          </a:solidFill>
                          <a:latin typeface="Times New Roman" pitchFamily="18" charset="0"/>
                          <a:ea typeface="+mn-ea"/>
                          <a:cs typeface="Times New Roman" pitchFamily="18" charset="0"/>
                          <a:sym typeface="Arial"/>
                        </a:rPr>
                        <a:t>AT+ROLE=0 </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480053">
                <a:tc>
                  <a:txBody>
                    <a:bodyPr/>
                    <a:lstStyle/>
                    <a:p>
                      <a:r>
                        <a:rPr lang="en-US" sz="1200" b="0" i="0" u="none" strike="noStrike" cap="none" dirty="0">
                          <a:solidFill>
                            <a:schemeClr val="tx1"/>
                          </a:solidFill>
                          <a:latin typeface="Times New Roman" pitchFamily="18" charset="0"/>
                          <a:ea typeface="+mn-ea"/>
                          <a:cs typeface="Times New Roman" pitchFamily="18" charset="0"/>
                          <a:sym typeface="Arial"/>
                        </a:rPr>
                        <a:t>AT+CMODE=0</a:t>
                      </a:r>
                      <a:r>
                        <a:rPr lang="en-US" sz="1400" b="0" i="0" u="none" strike="noStrike" cap="none" dirty="0">
                          <a:solidFill>
                            <a:schemeClr val="tx1"/>
                          </a:solidFill>
                          <a:latin typeface="+mn-lt"/>
                          <a:ea typeface="+mn-ea"/>
                          <a:cs typeface="+mn-cs"/>
                          <a:sym typeface="Arial"/>
                        </a:rPr>
                        <a:t> </a:t>
                      </a:r>
                      <a:endParaRPr lang="en-US" dirty="0"/>
                    </a:p>
                  </a:txBody>
                  <a:tcPr/>
                </a:tc>
                <a:tc>
                  <a:txBody>
                    <a:bodyPr/>
                    <a:lstStyle/>
                    <a:p>
                      <a:r>
                        <a:rPr lang="en-US" sz="1200" b="0" i="0" u="none" strike="noStrike" cap="none" dirty="0">
                          <a:solidFill>
                            <a:schemeClr val="tx1"/>
                          </a:solidFill>
                          <a:latin typeface="Times New Roman" pitchFamily="18" charset="0"/>
                          <a:ea typeface="+mn-ea"/>
                          <a:cs typeface="Times New Roman" pitchFamily="18" charset="0"/>
                          <a:sym typeface="Arial"/>
                        </a:rPr>
                        <a:t>AT+ADDR</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480053">
                <a:tc>
                  <a:txBody>
                    <a:bodyPr/>
                    <a:lstStyle/>
                    <a:p>
                      <a:r>
                        <a:rPr lang="en-US" sz="1200" b="0" i="0" u="none" strike="noStrike" cap="none" dirty="0">
                          <a:solidFill>
                            <a:schemeClr val="tx1"/>
                          </a:solidFill>
                          <a:latin typeface="Times New Roman" pitchFamily="18" charset="0"/>
                          <a:ea typeface="+mn-ea"/>
                          <a:cs typeface="Times New Roman" pitchFamily="18" charset="0"/>
                          <a:sym typeface="Arial"/>
                        </a:rPr>
                        <a:t>AT+BIND=98d3,34,906554</a:t>
                      </a:r>
                      <a:r>
                        <a:rPr lang="en-US" sz="1400" b="0" i="0" u="none" strike="noStrike" cap="none" dirty="0">
                          <a:solidFill>
                            <a:schemeClr val="tx1"/>
                          </a:solidFill>
                          <a:latin typeface="+mn-lt"/>
                          <a:ea typeface="+mn-ea"/>
                          <a:cs typeface="+mn-cs"/>
                          <a:sym typeface="Arial"/>
                        </a:rPr>
                        <a:t> </a:t>
                      </a:r>
                      <a:endParaRPr lang="en-US" dirty="0"/>
                    </a:p>
                  </a:txBody>
                  <a:tcPr/>
                </a:tc>
                <a:tc>
                  <a:txBody>
                    <a:bodyPr/>
                    <a:lstStyle/>
                    <a:p>
                      <a:r>
                        <a:rPr lang="en-US" sz="1200" b="0" i="0" u="none" strike="noStrike" cap="none" dirty="0">
                          <a:solidFill>
                            <a:schemeClr val="tx1"/>
                          </a:solidFill>
                          <a:latin typeface="Times New Roman" pitchFamily="18" charset="0"/>
                          <a:ea typeface="+mn-ea"/>
                          <a:cs typeface="Times New Roman" pitchFamily="18" charset="0"/>
                          <a:sym typeface="Arial"/>
                        </a:rPr>
                        <a:t>AT+UART=38400,0,0 </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0004"/>
                  </a:ext>
                </a:extLst>
              </a:tr>
              <a:tr h="480053">
                <a:tc>
                  <a:txBody>
                    <a:bodyPr/>
                    <a:lstStyle/>
                    <a:p>
                      <a:r>
                        <a:rPr lang="en-US" sz="1400" b="0" i="0" u="none" strike="noStrike" cap="none" dirty="0">
                          <a:solidFill>
                            <a:schemeClr val="tx1"/>
                          </a:solidFill>
                          <a:latin typeface="Times New Roman" pitchFamily="18" charset="0"/>
                          <a:ea typeface="+mn-ea"/>
                          <a:cs typeface="Times New Roman" pitchFamily="18" charset="0"/>
                          <a:sym typeface="Arial"/>
                        </a:rPr>
                        <a:t>AT+UART=38400,0,0</a:t>
                      </a:r>
                      <a:r>
                        <a:rPr lang="en-US" sz="1400" b="0" i="0" u="none" strike="noStrike" cap="none" dirty="0">
                          <a:solidFill>
                            <a:schemeClr val="tx1"/>
                          </a:solidFill>
                          <a:latin typeface="+mn-lt"/>
                          <a:ea typeface="+mn-ea"/>
                          <a:cs typeface="+mn-cs"/>
                          <a:sym typeface="Arial"/>
                        </a:rPr>
                        <a:t> </a:t>
                      </a:r>
                      <a:endParaRPr lang="en-US" dirty="0"/>
                    </a:p>
                  </a:txBody>
                  <a:tcPr/>
                </a:tc>
                <a:tc>
                  <a:txBody>
                    <a:bodyPr/>
                    <a:lstStyle/>
                    <a:p>
                      <a:pPr algn="just"/>
                      <a:r>
                        <a:rPr lang="en-US" sz="1400" b="0" i="0" u="none" strike="noStrike" cap="none" dirty="0">
                          <a:solidFill>
                            <a:srgbClr val="0070C0"/>
                          </a:solidFill>
                          <a:latin typeface="Times New Roman" pitchFamily="18" charset="0"/>
                          <a:ea typeface="+mn-ea"/>
                          <a:cs typeface="Times New Roman" pitchFamily="18" charset="0"/>
                          <a:sym typeface="Arial"/>
                        </a:rPr>
                        <a:t> Commands entered are   replied with "OK" </a:t>
                      </a:r>
                      <a:endParaRPr lang="en-US" sz="1200" dirty="0">
                        <a:solidFill>
                          <a:srgbClr val="0070C0"/>
                        </a:solidFill>
                        <a:latin typeface="Times New Roman" pitchFamily="18" charset="0"/>
                        <a:cs typeface="Times New Roman" pitchFamily="18" charset="0"/>
                      </a:endParaRPr>
                    </a:p>
                  </a:txBody>
                  <a:tcPr/>
                </a:tc>
                <a:extLst>
                  <a:ext uri="{0D108BD9-81ED-4DB2-BD59-A6C34878D82A}">
                    <a16:rowId xmlns:a16="http://schemas.microsoft.com/office/drawing/2014/main" xmlns="" val="10005"/>
                  </a:ext>
                </a:extLst>
              </a:tr>
            </a:tbl>
          </a:graphicData>
        </a:graphic>
      </p:graphicFrame>
      <p:pic>
        <p:nvPicPr>
          <p:cNvPr id="27" name="Picture 26"/>
          <p:cNvPicPr>
            <a:picLocks noChangeAspect="1"/>
          </p:cNvPicPr>
          <p:nvPr/>
        </p:nvPicPr>
        <p:blipFill>
          <a:blip r:embed="rId3"/>
          <a:srcRect l="15656" r="15656"/>
          <a:stretch/>
        </p:blipFill>
        <p:spPr>
          <a:xfrm>
            <a:off x="5724128" y="1995686"/>
            <a:ext cx="2736304" cy="223879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pic>
        <p:nvPicPr>
          <p:cNvPr id="13" name="Picture 12">
            <a:extLst>
              <a:ext uri="{FF2B5EF4-FFF2-40B4-BE49-F238E27FC236}">
                <a16:creationId xmlns:a16="http://schemas.microsoft.com/office/drawing/2014/main" xmlns="" id="{492D5A81-70A0-4347-99A5-DDFF77DD7805}"/>
              </a:ext>
            </a:extLst>
          </p:cNvPr>
          <p:cNvPicPr>
            <a:picLocks noChangeAspect="1"/>
          </p:cNvPicPr>
          <p:nvPr/>
        </p:nvPicPr>
        <p:blipFill>
          <a:blip r:embed="rId4">
            <a:extLst>
              <a:ext uri="{96DAC541-7B7A-43D3-8B79-37D633B846F1}">
                <asvg:svgBlip xmlns:asvg="http://schemas.microsoft.com/office/drawing/2016/SVG/main" xmlns="" r:embed="rId5"/>
              </a:ext>
            </a:extLst>
          </a:blip>
          <a:srcRect/>
          <a:stretch/>
        </p:blipFill>
        <p:spPr>
          <a:xfrm>
            <a:off x="387064" y="1266498"/>
            <a:ext cx="8577424" cy="1501862"/>
          </a:xfrm>
          <a:prstGeom prst="rect">
            <a:avLst/>
          </a:prstGeom>
        </p:spPr>
      </p:pic>
      <p:sp>
        <p:nvSpPr>
          <p:cNvPr id="14" name="TextBox 13">
            <a:extLst>
              <a:ext uri="{FF2B5EF4-FFF2-40B4-BE49-F238E27FC236}">
                <a16:creationId xmlns:a16="http://schemas.microsoft.com/office/drawing/2014/main" xmlns="" id="{52A1D909-CB25-4100-8F13-1FEDCD534FED}"/>
              </a:ext>
            </a:extLst>
          </p:cNvPr>
          <p:cNvSpPr txBox="1"/>
          <p:nvPr/>
        </p:nvSpPr>
        <p:spPr>
          <a:xfrm>
            <a:off x="3214476" y="968449"/>
            <a:ext cx="694698" cy="400110"/>
          </a:xfrm>
          <a:prstGeom prst="rect">
            <a:avLst/>
          </a:prstGeom>
          <a:noFill/>
        </p:spPr>
        <p:txBody>
          <a:bodyPr wrap="square" rtlCol="0">
            <a:spAutoFit/>
          </a:bodyPr>
          <a:lstStyle/>
          <a:p>
            <a:r>
              <a:rPr lang="en-IN" sz="2000" b="1" spc="300" dirty="0">
                <a:latin typeface="+mj-lt"/>
              </a:rPr>
              <a:t>‘F’</a:t>
            </a:r>
          </a:p>
        </p:txBody>
      </p:sp>
      <p:sp>
        <p:nvSpPr>
          <p:cNvPr id="16" name="TextBox 15">
            <a:extLst>
              <a:ext uri="{FF2B5EF4-FFF2-40B4-BE49-F238E27FC236}">
                <a16:creationId xmlns:a16="http://schemas.microsoft.com/office/drawing/2014/main" xmlns="" id="{9DB7CC21-00EB-4CBB-AE60-C63D43BF7582}"/>
              </a:ext>
            </a:extLst>
          </p:cNvPr>
          <p:cNvSpPr txBox="1"/>
          <p:nvPr/>
        </p:nvSpPr>
        <p:spPr>
          <a:xfrm>
            <a:off x="4309464" y="969967"/>
            <a:ext cx="669084" cy="400110"/>
          </a:xfrm>
          <a:prstGeom prst="rect">
            <a:avLst/>
          </a:prstGeom>
          <a:noFill/>
        </p:spPr>
        <p:txBody>
          <a:bodyPr wrap="square" rtlCol="0">
            <a:spAutoFit/>
          </a:bodyPr>
          <a:lstStyle/>
          <a:p>
            <a:r>
              <a:rPr lang="en-IN" sz="2000" b="1" spc="300" dirty="0">
                <a:latin typeface="+mj-lt"/>
              </a:rPr>
              <a:t>‘F’</a:t>
            </a:r>
          </a:p>
        </p:txBody>
      </p:sp>
      <p:sp>
        <p:nvSpPr>
          <p:cNvPr id="17" name="TextBox 16">
            <a:extLst>
              <a:ext uri="{FF2B5EF4-FFF2-40B4-BE49-F238E27FC236}">
                <a16:creationId xmlns:a16="http://schemas.microsoft.com/office/drawing/2014/main" xmlns="" id="{88BB7902-C9EF-48AF-A414-94741CC36D0A}"/>
              </a:ext>
            </a:extLst>
          </p:cNvPr>
          <p:cNvSpPr txBox="1"/>
          <p:nvPr/>
        </p:nvSpPr>
        <p:spPr>
          <a:xfrm>
            <a:off x="4980792" y="968449"/>
            <a:ext cx="660700" cy="400110"/>
          </a:xfrm>
          <a:prstGeom prst="rect">
            <a:avLst/>
          </a:prstGeom>
          <a:noFill/>
        </p:spPr>
        <p:txBody>
          <a:bodyPr wrap="square" rtlCol="0">
            <a:spAutoFit/>
          </a:bodyPr>
          <a:lstStyle/>
          <a:p>
            <a:r>
              <a:rPr lang="en-IN" sz="2000" b="1" spc="300" dirty="0">
                <a:latin typeface="+mj-lt"/>
              </a:rPr>
              <a:t>‘F’</a:t>
            </a:r>
          </a:p>
        </p:txBody>
      </p:sp>
      <p:sp>
        <p:nvSpPr>
          <p:cNvPr id="18" name="TextBox 17">
            <a:extLst>
              <a:ext uri="{FF2B5EF4-FFF2-40B4-BE49-F238E27FC236}">
                <a16:creationId xmlns:a16="http://schemas.microsoft.com/office/drawing/2014/main" xmlns="" id="{B0AB36FB-CA43-4CA2-AACE-D6E5B2D0424A}"/>
              </a:ext>
            </a:extLst>
          </p:cNvPr>
          <p:cNvSpPr txBox="1"/>
          <p:nvPr/>
        </p:nvSpPr>
        <p:spPr>
          <a:xfrm>
            <a:off x="5995278" y="968449"/>
            <a:ext cx="694698" cy="400110"/>
          </a:xfrm>
          <a:prstGeom prst="rect">
            <a:avLst/>
          </a:prstGeom>
          <a:noFill/>
        </p:spPr>
        <p:txBody>
          <a:bodyPr wrap="square" rtlCol="0">
            <a:spAutoFit/>
          </a:bodyPr>
          <a:lstStyle/>
          <a:p>
            <a:r>
              <a:rPr lang="en-IN" sz="2000" b="1" spc="300" dirty="0">
                <a:latin typeface="+mj-lt"/>
              </a:rPr>
              <a:t>‘F’</a:t>
            </a:r>
          </a:p>
        </p:txBody>
      </p:sp>
      <p:sp>
        <p:nvSpPr>
          <p:cNvPr id="20" name="TextBox 19">
            <a:extLst>
              <a:ext uri="{FF2B5EF4-FFF2-40B4-BE49-F238E27FC236}">
                <a16:creationId xmlns:a16="http://schemas.microsoft.com/office/drawing/2014/main" xmlns="" id="{78538FAD-72C0-45BB-9177-A918305BD38D}"/>
              </a:ext>
            </a:extLst>
          </p:cNvPr>
          <p:cNvSpPr txBox="1"/>
          <p:nvPr/>
        </p:nvSpPr>
        <p:spPr>
          <a:xfrm>
            <a:off x="3222860" y="954880"/>
            <a:ext cx="656566" cy="400110"/>
          </a:xfrm>
          <a:prstGeom prst="rect">
            <a:avLst/>
          </a:prstGeom>
          <a:noFill/>
        </p:spPr>
        <p:txBody>
          <a:bodyPr wrap="square" rtlCol="0">
            <a:spAutoFit/>
          </a:bodyPr>
          <a:lstStyle/>
          <a:p>
            <a:r>
              <a:rPr lang="en-IN" sz="2000" b="1" spc="300" dirty="0">
                <a:latin typeface="+mj-lt"/>
              </a:rPr>
              <a:t>‘B’</a:t>
            </a:r>
          </a:p>
        </p:txBody>
      </p:sp>
      <p:sp>
        <p:nvSpPr>
          <p:cNvPr id="21" name="TextBox 20">
            <a:extLst>
              <a:ext uri="{FF2B5EF4-FFF2-40B4-BE49-F238E27FC236}">
                <a16:creationId xmlns:a16="http://schemas.microsoft.com/office/drawing/2014/main" xmlns="" id="{46A1FD22-ADFA-439C-A211-87E3439BFAD7}"/>
              </a:ext>
            </a:extLst>
          </p:cNvPr>
          <p:cNvSpPr txBox="1"/>
          <p:nvPr/>
        </p:nvSpPr>
        <p:spPr>
          <a:xfrm>
            <a:off x="4317848" y="956398"/>
            <a:ext cx="671328" cy="400110"/>
          </a:xfrm>
          <a:prstGeom prst="rect">
            <a:avLst/>
          </a:prstGeom>
          <a:noFill/>
        </p:spPr>
        <p:txBody>
          <a:bodyPr wrap="square" rtlCol="0">
            <a:spAutoFit/>
          </a:bodyPr>
          <a:lstStyle/>
          <a:p>
            <a:r>
              <a:rPr lang="en-IN" sz="2000" b="1" spc="300" dirty="0">
                <a:latin typeface="+mj-lt"/>
              </a:rPr>
              <a:t>‘B’</a:t>
            </a:r>
          </a:p>
        </p:txBody>
      </p:sp>
      <p:sp>
        <p:nvSpPr>
          <p:cNvPr id="22" name="TextBox 21">
            <a:extLst>
              <a:ext uri="{FF2B5EF4-FFF2-40B4-BE49-F238E27FC236}">
                <a16:creationId xmlns:a16="http://schemas.microsoft.com/office/drawing/2014/main" xmlns="" id="{B19C7832-E9E9-4FFC-A121-928ACDEF6AF8}"/>
              </a:ext>
            </a:extLst>
          </p:cNvPr>
          <p:cNvSpPr txBox="1"/>
          <p:nvPr/>
        </p:nvSpPr>
        <p:spPr>
          <a:xfrm>
            <a:off x="4989176" y="954880"/>
            <a:ext cx="671328" cy="400110"/>
          </a:xfrm>
          <a:prstGeom prst="rect">
            <a:avLst/>
          </a:prstGeom>
          <a:noFill/>
        </p:spPr>
        <p:txBody>
          <a:bodyPr wrap="square" rtlCol="0">
            <a:spAutoFit/>
          </a:bodyPr>
          <a:lstStyle/>
          <a:p>
            <a:r>
              <a:rPr lang="en-IN" sz="2000" b="1" spc="300" dirty="0">
                <a:latin typeface="+mj-lt"/>
              </a:rPr>
              <a:t>‘B’</a:t>
            </a:r>
          </a:p>
        </p:txBody>
      </p:sp>
      <p:sp>
        <p:nvSpPr>
          <p:cNvPr id="23" name="TextBox 22">
            <a:extLst>
              <a:ext uri="{FF2B5EF4-FFF2-40B4-BE49-F238E27FC236}">
                <a16:creationId xmlns:a16="http://schemas.microsoft.com/office/drawing/2014/main" xmlns="" id="{C5DA25C2-5147-4D98-88B5-515EAEA512A6}"/>
              </a:ext>
            </a:extLst>
          </p:cNvPr>
          <p:cNvSpPr txBox="1"/>
          <p:nvPr/>
        </p:nvSpPr>
        <p:spPr>
          <a:xfrm>
            <a:off x="6003662" y="954880"/>
            <a:ext cx="728578" cy="400110"/>
          </a:xfrm>
          <a:prstGeom prst="rect">
            <a:avLst/>
          </a:prstGeom>
          <a:noFill/>
        </p:spPr>
        <p:txBody>
          <a:bodyPr wrap="square" rtlCol="0">
            <a:spAutoFit/>
          </a:bodyPr>
          <a:lstStyle/>
          <a:p>
            <a:r>
              <a:rPr lang="en-IN" sz="2000" b="1" spc="300" dirty="0">
                <a:latin typeface="+mj-lt"/>
              </a:rPr>
              <a:t>‘B’</a:t>
            </a:r>
          </a:p>
        </p:txBody>
      </p:sp>
      <p:sp>
        <p:nvSpPr>
          <p:cNvPr id="12" name="TextBox 11">
            <a:extLst>
              <a:ext uri="{FF2B5EF4-FFF2-40B4-BE49-F238E27FC236}">
                <a16:creationId xmlns:a16="http://schemas.microsoft.com/office/drawing/2014/main" xmlns="" id="{9A23E5E8-A03D-4244-8C8D-DB76B67404A7}"/>
              </a:ext>
            </a:extLst>
          </p:cNvPr>
          <p:cNvSpPr txBox="1"/>
          <p:nvPr/>
        </p:nvSpPr>
        <p:spPr>
          <a:xfrm>
            <a:off x="3275856" y="924460"/>
            <a:ext cx="656566" cy="400110"/>
          </a:xfrm>
          <a:prstGeom prst="rect">
            <a:avLst/>
          </a:prstGeom>
          <a:noFill/>
        </p:spPr>
        <p:txBody>
          <a:bodyPr wrap="square" rtlCol="0">
            <a:spAutoFit/>
          </a:bodyPr>
          <a:lstStyle/>
          <a:p>
            <a:r>
              <a:rPr lang="en-IN" sz="2000" b="1" spc="300" dirty="0">
                <a:latin typeface="+mj-lt"/>
              </a:rPr>
              <a:t>‘R’</a:t>
            </a:r>
          </a:p>
        </p:txBody>
      </p:sp>
      <p:sp>
        <p:nvSpPr>
          <p:cNvPr id="15" name="TextBox 14">
            <a:extLst>
              <a:ext uri="{FF2B5EF4-FFF2-40B4-BE49-F238E27FC236}">
                <a16:creationId xmlns:a16="http://schemas.microsoft.com/office/drawing/2014/main" xmlns="" id="{70AAB511-B9D3-4DE9-9398-93A1A3D43BAC}"/>
              </a:ext>
            </a:extLst>
          </p:cNvPr>
          <p:cNvSpPr txBox="1"/>
          <p:nvPr/>
        </p:nvSpPr>
        <p:spPr>
          <a:xfrm>
            <a:off x="4370844" y="925978"/>
            <a:ext cx="671328" cy="400110"/>
          </a:xfrm>
          <a:prstGeom prst="rect">
            <a:avLst/>
          </a:prstGeom>
          <a:noFill/>
        </p:spPr>
        <p:txBody>
          <a:bodyPr wrap="square" rtlCol="0">
            <a:spAutoFit/>
          </a:bodyPr>
          <a:lstStyle/>
          <a:p>
            <a:r>
              <a:rPr lang="en-IN" sz="2000" b="1" spc="300" dirty="0">
                <a:latin typeface="+mj-lt"/>
              </a:rPr>
              <a:t>‘R’</a:t>
            </a:r>
          </a:p>
        </p:txBody>
      </p:sp>
      <p:sp>
        <p:nvSpPr>
          <p:cNvPr id="19" name="TextBox 18">
            <a:extLst>
              <a:ext uri="{FF2B5EF4-FFF2-40B4-BE49-F238E27FC236}">
                <a16:creationId xmlns:a16="http://schemas.microsoft.com/office/drawing/2014/main" xmlns="" id="{6E59211A-B4D6-4B9A-9A7C-9AE3414CB77D}"/>
              </a:ext>
            </a:extLst>
          </p:cNvPr>
          <p:cNvSpPr txBox="1"/>
          <p:nvPr/>
        </p:nvSpPr>
        <p:spPr>
          <a:xfrm>
            <a:off x="5042172" y="924460"/>
            <a:ext cx="671328" cy="400110"/>
          </a:xfrm>
          <a:prstGeom prst="rect">
            <a:avLst/>
          </a:prstGeom>
          <a:noFill/>
        </p:spPr>
        <p:txBody>
          <a:bodyPr wrap="square" rtlCol="0">
            <a:spAutoFit/>
          </a:bodyPr>
          <a:lstStyle/>
          <a:p>
            <a:r>
              <a:rPr lang="en-IN" sz="2000" b="1" spc="300" dirty="0">
                <a:latin typeface="+mj-lt"/>
              </a:rPr>
              <a:t>‘R’</a:t>
            </a:r>
          </a:p>
        </p:txBody>
      </p:sp>
      <p:sp>
        <p:nvSpPr>
          <p:cNvPr id="24" name="TextBox 23">
            <a:extLst>
              <a:ext uri="{FF2B5EF4-FFF2-40B4-BE49-F238E27FC236}">
                <a16:creationId xmlns:a16="http://schemas.microsoft.com/office/drawing/2014/main" xmlns="" id="{BD163DDF-BBBA-415F-9C9E-151D25245400}"/>
              </a:ext>
            </a:extLst>
          </p:cNvPr>
          <p:cNvSpPr txBox="1"/>
          <p:nvPr/>
        </p:nvSpPr>
        <p:spPr>
          <a:xfrm>
            <a:off x="6056658" y="924460"/>
            <a:ext cx="728578" cy="400110"/>
          </a:xfrm>
          <a:prstGeom prst="rect">
            <a:avLst/>
          </a:prstGeom>
          <a:noFill/>
        </p:spPr>
        <p:txBody>
          <a:bodyPr wrap="square" rtlCol="0">
            <a:spAutoFit/>
          </a:bodyPr>
          <a:lstStyle/>
          <a:p>
            <a:r>
              <a:rPr lang="en-IN" sz="2000" b="1" spc="300" dirty="0">
                <a:latin typeface="+mj-lt"/>
              </a:rPr>
              <a:t>‘R’</a:t>
            </a:r>
          </a:p>
        </p:txBody>
      </p:sp>
      <p:sp>
        <p:nvSpPr>
          <p:cNvPr id="25" name="TextBox 24">
            <a:extLst>
              <a:ext uri="{FF2B5EF4-FFF2-40B4-BE49-F238E27FC236}">
                <a16:creationId xmlns:a16="http://schemas.microsoft.com/office/drawing/2014/main" xmlns="" id="{D43AFDC0-CA57-49BD-B017-2ED239030C47}"/>
              </a:ext>
            </a:extLst>
          </p:cNvPr>
          <p:cNvSpPr txBox="1"/>
          <p:nvPr/>
        </p:nvSpPr>
        <p:spPr>
          <a:xfrm>
            <a:off x="3275856" y="954880"/>
            <a:ext cx="656566" cy="400110"/>
          </a:xfrm>
          <a:prstGeom prst="rect">
            <a:avLst/>
          </a:prstGeom>
          <a:noFill/>
        </p:spPr>
        <p:txBody>
          <a:bodyPr wrap="square" rtlCol="0">
            <a:spAutoFit/>
          </a:bodyPr>
          <a:lstStyle/>
          <a:p>
            <a:r>
              <a:rPr lang="en-IN" sz="2000" b="1" spc="300" dirty="0">
                <a:latin typeface="+mj-lt"/>
              </a:rPr>
              <a:t>‘L’</a:t>
            </a:r>
          </a:p>
        </p:txBody>
      </p:sp>
      <p:sp>
        <p:nvSpPr>
          <p:cNvPr id="26" name="TextBox 25">
            <a:extLst>
              <a:ext uri="{FF2B5EF4-FFF2-40B4-BE49-F238E27FC236}">
                <a16:creationId xmlns:a16="http://schemas.microsoft.com/office/drawing/2014/main" xmlns="" id="{38A05970-1EA8-4B3E-B394-A599A3DA843B}"/>
              </a:ext>
            </a:extLst>
          </p:cNvPr>
          <p:cNvSpPr txBox="1"/>
          <p:nvPr/>
        </p:nvSpPr>
        <p:spPr>
          <a:xfrm>
            <a:off x="4370844" y="956398"/>
            <a:ext cx="671328" cy="400110"/>
          </a:xfrm>
          <a:prstGeom prst="rect">
            <a:avLst/>
          </a:prstGeom>
          <a:noFill/>
        </p:spPr>
        <p:txBody>
          <a:bodyPr wrap="square" rtlCol="0">
            <a:spAutoFit/>
          </a:bodyPr>
          <a:lstStyle/>
          <a:p>
            <a:r>
              <a:rPr lang="en-IN" sz="2000" b="1" spc="300" dirty="0">
                <a:latin typeface="+mj-lt"/>
              </a:rPr>
              <a:t>‘L’</a:t>
            </a:r>
          </a:p>
        </p:txBody>
      </p:sp>
      <p:sp>
        <p:nvSpPr>
          <p:cNvPr id="27" name="TextBox 26">
            <a:extLst>
              <a:ext uri="{FF2B5EF4-FFF2-40B4-BE49-F238E27FC236}">
                <a16:creationId xmlns:a16="http://schemas.microsoft.com/office/drawing/2014/main" xmlns="" id="{C5646541-A1C1-4FD7-9B99-DF2B51F5298B}"/>
              </a:ext>
            </a:extLst>
          </p:cNvPr>
          <p:cNvSpPr txBox="1"/>
          <p:nvPr/>
        </p:nvSpPr>
        <p:spPr>
          <a:xfrm>
            <a:off x="5042172" y="954880"/>
            <a:ext cx="671328" cy="400110"/>
          </a:xfrm>
          <a:prstGeom prst="rect">
            <a:avLst/>
          </a:prstGeom>
          <a:noFill/>
        </p:spPr>
        <p:txBody>
          <a:bodyPr wrap="square" rtlCol="0">
            <a:spAutoFit/>
          </a:bodyPr>
          <a:lstStyle/>
          <a:p>
            <a:r>
              <a:rPr lang="en-IN" sz="2000" b="1" spc="300" dirty="0">
                <a:latin typeface="+mj-lt"/>
              </a:rPr>
              <a:t>‘L’</a:t>
            </a:r>
          </a:p>
        </p:txBody>
      </p:sp>
      <p:sp>
        <p:nvSpPr>
          <p:cNvPr id="28" name="TextBox 27">
            <a:extLst>
              <a:ext uri="{FF2B5EF4-FFF2-40B4-BE49-F238E27FC236}">
                <a16:creationId xmlns:a16="http://schemas.microsoft.com/office/drawing/2014/main" xmlns="" id="{5A61DF36-0C35-4A57-824E-F215A00855A6}"/>
              </a:ext>
            </a:extLst>
          </p:cNvPr>
          <p:cNvSpPr txBox="1"/>
          <p:nvPr/>
        </p:nvSpPr>
        <p:spPr>
          <a:xfrm>
            <a:off x="6056658" y="954880"/>
            <a:ext cx="728578" cy="400110"/>
          </a:xfrm>
          <a:prstGeom prst="rect">
            <a:avLst/>
          </a:prstGeom>
          <a:noFill/>
        </p:spPr>
        <p:txBody>
          <a:bodyPr wrap="square" rtlCol="0">
            <a:spAutoFit/>
          </a:bodyPr>
          <a:lstStyle/>
          <a:p>
            <a:r>
              <a:rPr lang="en-IN" sz="2000" b="1" spc="300" dirty="0">
                <a:latin typeface="+mj-lt"/>
              </a:rPr>
              <a:t>‘L’</a:t>
            </a:r>
          </a:p>
        </p:txBody>
      </p:sp>
      <p:sp>
        <p:nvSpPr>
          <p:cNvPr id="30" name="TextBox 29">
            <a:extLst>
              <a:ext uri="{FF2B5EF4-FFF2-40B4-BE49-F238E27FC236}">
                <a16:creationId xmlns:a16="http://schemas.microsoft.com/office/drawing/2014/main" xmlns="" id="{8BB1969E-385A-4134-BA7F-715FB5C5A0CB}"/>
              </a:ext>
            </a:extLst>
          </p:cNvPr>
          <p:cNvSpPr txBox="1"/>
          <p:nvPr/>
        </p:nvSpPr>
        <p:spPr>
          <a:xfrm>
            <a:off x="3203848" y="924460"/>
            <a:ext cx="656566" cy="400110"/>
          </a:xfrm>
          <a:prstGeom prst="rect">
            <a:avLst/>
          </a:prstGeom>
          <a:noFill/>
        </p:spPr>
        <p:txBody>
          <a:bodyPr wrap="square" rtlCol="0">
            <a:spAutoFit/>
          </a:bodyPr>
          <a:lstStyle/>
          <a:p>
            <a:r>
              <a:rPr lang="en-IN" sz="2000" b="1" spc="300" dirty="0">
                <a:latin typeface="+mj-lt"/>
              </a:rPr>
              <a:t>‘S’</a:t>
            </a:r>
          </a:p>
        </p:txBody>
      </p:sp>
      <p:sp>
        <p:nvSpPr>
          <p:cNvPr id="31" name="TextBox 30">
            <a:extLst>
              <a:ext uri="{FF2B5EF4-FFF2-40B4-BE49-F238E27FC236}">
                <a16:creationId xmlns:a16="http://schemas.microsoft.com/office/drawing/2014/main" xmlns="" id="{7A72B27A-7569-43C4-A903-96985E0645B2}"/>
              </a:ext>
            </a:extLst>
          </p:cNvPr>
          <p:cNvSpPr txBox="1"/>
          <p:nvPr/>
        </p:nvSpPr>
        <p:spPr>
          <a:xfrm>
            <a:off x="4298836" y="925978"/>
            <a:ext cx="671328" cy="400110"/>
          </a:xfrm>
          <a:prstGeom prst="rect">
            <a:avLst/>
          </a:prstGeom>
          <a:noFill/>
        </p:spPr>
        <p:txBody>
          <a:bodyPr wrap="square" rtlCol="0">
            <a:spAutoFit/>
          </a:bodyPr>
          <a:lstStyle/>
          <a:p>
            <a:r>
              <a:rPr lang="en-IN" sz="2000" b="1" spc="300" dirty="0">
                <a:latin typeface="+mj-lt"/>
              </a:rPr>
              <a:t>‘S’</a:t>
            </a:r>
          </a:p>
        </p:txBody>
      </p:sp>
      <p:sp>
        <p:nvSpPr>
          <p:cNvPr id="32" name="TextBox 31">
            <a:extLst>
              <a:ext uri="{FF2B5EF4-FFF2-40B4-BE49-F238E27FC236}">
                <a16:creationId xmlns:a16="http://schemas.microsoft.com/office/drawing/2014/main" xmlns="" id="{217F743B-64F0-4CCE-B06D-B6881EB45F0C}"/>
              </a:ext>
            </a:extLst>
          </p:cNvPr>
          <p:cNvSpPr txBox="1"/>
          <p:nvPr/>
        </p:nvSpPr>
        <p:spPr>
          <a:xfrm>
            <a:off x="4970164" y="924460"/>
            <a:ext cx="671328" cy="400110"/>
          </a:xfrm>
          <a:prstGeom prst="rect">
            <a:avLst/>
          </a:prstGeom>
          <a:noFill/>
        </p:spPr>
        <p:txBody>
          <a:bodyPr wrap="square" rtlCol="0">
            <a:spAutoFit/>
          </a:bodyPr>
          <a:lstStyle/>
          <a:p>
            <a:r>
              <a:rPr lang="en-IN" sz="2000" b="1" spc="300" dirty="0">
                <a:latin typeface="+mj-lt"/>
              </a:rPr>
              <a:t>‘S’</a:t>
            </a:r>
          </a:p>
        </p:txBody>
      </p:sp>
      <p:sp>
        <p:nvSpPr>
          <p:cNvPr id="33" name="TextBox 32">
            <a:extLst>
              <a:ext uri="{FF2B5EF4-FFF2-40B4-BE49-F238E27FC236}">
                <a16:creationId xmlns:a16="http://schemas.microsoft.com/office/drawing/2014/main" xmlns="" id="{92DC7D13-6AA2-4450-B738-A7A869694FCA}"/>
              </a:ext>
            </a:extLst>
          </p:cNvPr>
          <p:cNvSpPr txBox="1"/>
          <p:nvPr/>
        </p:nvSpPr>
        <p:spPr>
          <a:xfrm>
            <a:off x="5984650" y="924460"/>
            <a:ext cx="728578" cy="400110"/>
          </a:xfrm>
          <a:prstGeom prst="rect">
            <a:avLst/>
          </a:prstGeom>
          <a:noFill/>
        </p:spPr>
        <p:txBody>
          <a:bodyPr wrap="square" rtlCol="0">
            <a:spAutoFit/>
          </a:bodyPr>
          <a:lstStyle/>
          <a:p>
            <a:r>
              <a:rPr lang="en-IN" sz="2000" b="1" spc="300" dirty="0">
                <a:latin typeface="+mj-lt"/>
              </a:rPr>
              <a:t>‘S’</a:t>
            </a:r>
          </a:p>
        </p:txBody>
      </p:sp>
      <p:sp>
        <p:nvSpPr>
          <p:cNvPr id="3" name="TextBox 2">
            <a:extLst>
              <a:ext uri="{FF2B5EF4-FFF2-40B4-BE49-F238E27FC236}">
                <a16:creationId xmlns:a16="http://schemas.microsoft.com/office/drawing/2014/main" xmlns="" id="{20B9AA4D-5D96-4040-9E33-11E1286A8A98}"/>
              </a:ext>
            </a:extLst>
          </p:cNvPr>
          <p:cNvSpPr txBox="1"/>
          <p:nvPr/>
        </p:nvSpPr>
        <p:spPr>
          <a:xfrm>
            <a:off x="4103082" y="363042"/>
            <a:ext cx="2223754" cy="369332"/>
          </a:xfrm>
          <a:prstGeom prst="rect">
            <a:avLst/>
          </a:prstGeom>
          <a:noFill/>
        </p:spPr>
        <p:txBody>
          <a:bodyPr wrap="square" rtlCol="0">
            <a:spAutoFit/>
          </a:bodyPr>
          <a:lstStyle/>
          <a:p>
            <a:pPr algn="ctr"/>
            <a:r>
              <a:rPr lang="en-IN" sz="1800" b="1" dirty="0"/>
              <a:t>Forward</a:t>
            </a:r>
          </a:p>
        </p:txBody>
      </p:sp>
      <p:sp>
        <p:nvSpPr>
          <p:cNvPr id="35" name="TextBox 34">
            <a:extLst>
              <a:ext uri="{FF2B5EF4-FFF2-40B4-BE49-F238E27FC236}">
                <a16:creationId xmlns:a16="http://schemas.microsoft.com/office/drawing/2014/main" xmlns="" id="{AC34A917-67D9-4F61-9EF5-94B503BCAEED}"/>
              </a:ext>
            </a:extLst>
          </p:cNvPr>
          <p:cNvSpPr txBox="1"/>
          <p:nvPr/>
        </p:nvSpPr>
        <p:spPr>
          <a:xfrm>
            <a:off x="4098058" y="339502"/>
            <a:ext cx="2223754" cy="369332"/>
          </a:xfrm>
          <a:prstGeom prst="rect">
            <a:avLst/>
          </a:prstGeom>
          <a:noFill/>
        </p:spPr>
        <p:txBody>
          <a:bodyPr wrap="square" rtlCol="0">
            <a:spAutoFit/>
          </a:bodyPr>
          <a:lstStyle/>
          <a:p>
            <a:pPr algn="ctr"/>
            <a:r>
              <a:rPr lang="en-IN" sz="1800" b="1" dirty="0"/>
              <a:t>Stop</a:t>
            </a:r>
          </a:p>
        </p:txBody>
      </p:sp>
      <p:sp>
        <p:nvSpPr>
          <p:cNvPr id="36" name="TextBox 35">
            <a:extLst>
              <a:ext uri="{FF2B5EF4-FFF2-40B4-BE49-F238E27FC236}">
                <a16:creationId xmlns:a16="http://schemas.microsoft.com/office/drawing/2014/main" xmlns="" id="{66456C17-E298-4A15-879A-8F1FC7986B37}"/>
              </a:ext>
            </a:extLst>
          </p:cNvPr>
          <p:cNvSpPr txBox="1"/>
          <p:nvPr/>
        </p:nvSpPr>
        <p:spPr>
          <a:xfrm>
            <a:off x="4044226" y="400123"/>
            <a:ext cx="2223754" cy="369332"/>
          </a:xfrm>
          <a:prstGeom prst="rect">
            <a:avLst/>
          </a:prstGeom>
          <a:noFill/>
        </p:spPr>
        <p:txBody>
          <a:bodyPr wrap="square" rtlCol="0">
            <a:spAutoFit/>
          </a:bodyPr>
          <a:lstStyle/>
          <a:p>
            <a:pPr algn="ctr"/>
            <a:r>
              <a:rPr lang="en-IN" sz="1800" b="1" dirty="0"/>
              <a:t>Left</a:t>
            </a:r>
          </a:p>
        </p:txBody>
      </p:sp>
      <p:sp>
        <p:nvSpPr>
          <p:cNvPr id="37" name="TextBox 36">
            <a:extLst>
              <a:ext uri="{FF2B5EF4-FFF2-40B4-BE49-F238E27FC236}">
                <a16:creationId xmlns:a16="http://schemas.microsoft.com/office/drawing/2014/main" xmlns="" id="{F5EBD0A6-E233-4656-A7D3-3EF947D0B938}"/>
              </a:ext>
            </a:extLst>
          </p:cNvPr>
          <p:cNvSpPr txBox="1"/>
          <p:nvPr/>
        </p:nvSpPr>
        <p:spPr>
          <a:xfrm>
            <a:off x="4093117" y="366851"/>
            <a:ext cx="2223754" cy="369332"/>
          </a:xfrm>
          <a:prstGeom prst="rect">
            <a:avLst/>
          </a:prstGeom>
          <a:noFill/>
        </p:spPr>
        <p:txBody>
          <a:bodyPr wrap="square" rtlCol="0">
            <a:spAutoFit/>
          </a:bodyPr>
          <a:lstStyle/>
          <a:p>
            <a:pPr algn="ctr"/>
            <a:r>
              <a:rPr lang="en-IN" sz="1800" b="1" dirty="0"/>
              <a:t>Backward</a:t>
            </a:r>
          </a:p>
        </p:txBody>
      </p:sp>
      <p:sp>
        <p:nvSpPr>
          <p:cNvPr id="38" name="TextBox 37">
            <a:extLst>
              <a:ext uri="{FF2B5EF4-FFF2-40B4-BE49-F238E27FC236}">
                <a16:creationId xmlns:a16="http://schemas.microsoft.com/office/drawing/2014/main" xmlns="" id="{95B4D0D4-0F97-4363-8E5F-F6585ECF23D1}"/>
              </a:ext>
            </a:extLst>
          </p:cNvPr>
          <p:cNvSpPr txBox="1"/>
          <p:nvPr/>
        </p:nvSpPr>
        <p:spPr>
          <a:xfrm>
            <a:off x="4080142" y="383491"/>
            <a:ext cx="2223754" cy="369332"/>
          </a:xfrm>
          <a:prstGeom prst="rect">
            <a:avLst/>
          </a:prstGeom>
          <a:noFill/>
        </p:spPr>
        <p:txBody>
          <a:bodyPr wrap="square" rtlCol="0">
            <a:spAutoFit/>
          </a:bodyPr>
          <a:lstStyle/>
          <a:p>
            <a:pPr algn="ctr"/>
            <a:r>
              <a:rPr lang="en-IN" sz="1800" b="1" dirty="0"/>
              <a:t>Right</a:t>
            </a:r>
          </a:p>
        </p:txBody>
      </p:sp>
      <p:sp>
        <p:nvSpPr>
          <p:cNvPr id="29" name="TextBox 28">
            <a:extLst>
              <a:ext uri="{FF2B5EF4-FFF2-40B4-BE49-F238E27FC236}">
                <a16:creationId xmlns:a16="http://schemas.microsoft.com/office/drawing/2014/main" xmlns="" id="{81C28F05-3F75-4FD3-A74B-F684F5373C12}"/>
              </a:ext>
            </a:extLst>
          </p:cNvPr>
          <p:cNvSpPr txBox="1"/>
          <p:nvPr/>
        </p:nvSpPr>
        <p:spPr>
          <a:xfrm>
            <a:off x="8604448" y="4815031"/>
            <a:ext cx="360040" cy="276999"/>
          </a:xfrm>
          <a:prstGeom prst="rect">
            <a:avLst/>
          </a:prstGeom>
          <a:noFill/>
        </p:spPr>
        <p:txBody>
          <a:bodyPr wrap="square" rtlCol="0">
            <a:spAutoFit/>
          </a:bodyPr>
          <a:lstStyle/>
          <a:p>
            <a:pPr algn="ctr"/>
            <a:fld id="{2FF324F7-1887-4F72-BCB8-B5D3B569092A}" type="slidenum">
              <a:rPr lang="en-IN" sz="1200" smtClean="0"/>
              <a:pPr algn="ctr"/>
              <a:t>21</a:t>
            </a:fld>
            <a:endParaRPr lang="en-IN" dirty="0"/>
          </a:p>
        </p:txBody>
      </p:sp>
      <p:pic>
        <p:nvPicPr>
          <p:cNvPr id="34" name="Picture 33">
            <a:extLst>
              <a:ext uri="{FF2B5EF4-FFF2-40B4-BE49-F238E27FC236}">
                <a16:creationId xmlns:a16="http://schemas.microsoft.com/office/drawing/2014/main" xmlns="" id="{58A7A039-E6C9-4AD1-82D7-A80955436AB3}"/>
              </a:ext>
            </a:extLst>
          </p:cNvPr>
          <p:cNvPicPr>
            <a:picLocks noChangeAspect="1"/>
          </p:cNvPicPr>
          <p:nvPr/>
        </p:nvPicPr>
        <p:blipFill rotWithShape="1">
          <a:blip r:embed="rId6">
            <a:extLst>
              <a:ext uri="{BEBA8EAE-BF5A-486C-A8C5-ECC9F3942E4B}">
                <a14:imgProps xmlns:a14="http://schemas.microsoft.com/office/drawing/2010/main" xmlns="">
                  <a14:imgLayer r:embed="rId7">
                    <a14:imgEffect>
                      <a14:backgroundRemoval t="9907" b="89783" l="6799" r="89931">
                        <a14:foregroundMark x1="6799" y1="37152" x2="6799" y2="37152"/>
                        <a14:foregroundMark x1="79002" y1="32817" x2="79002" y2="32817"/>
                        <a14:foregroundMark x1="79002" y1="32817" x2="82874" y2="45511"/>
                      </a14:backgroundRemoval>
                    </a14:imgEffect>
                  </a14:imgLayer>
                </a14:imgProps>
              </a:ext>
              <a:ext uri="{28A0092B-C50C-407E-A947-70E740481C1C}">
                <a14:useLocalDpi xmlns:a14="http://schemas.microsoft.com/office/drawing/2010/main" xmlns="" val="0"/>
              </a:ext>
            </a:extLst>
          </a:blip>
          <a:srcRect l="15995" t="14126" r="52014" b="41077"/>
          <a:stretch/>
        </p:blipFill>
        <p:spPr>
          <a:xfrm>
            <a:off x="755576" y="3225502"/>
            <a:ext cx="1857454" cy="722997"/>
          </a:xfrm>
          <a:prstGeom prst="rect">
            <a:avLst/>
          </a:prstGeom>
        </p:spPr>
      </p:pic>
      <p:pic>
        <p:nvPicPr>
          <p:cNvPr id="40" name="Picture 39">
            <a:extLst>
              <a:ext uri="{FF2B5EF4-FFF2-40B4-BE49-F238E27FC236}">
                <a16:creationId xmlns:a16="http://schemas.microsoft.com/office/drawing/2014/main" xmlns="" id="{7DFBBE6A-1B28-4840-9B7A-957F6EB354EA}"/>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71360" t="6113" r="9405" b="26510"/>
          <a:stretch/>
        </p:blipFill>
        <p:spPr>
          <a:xfrm>
            <a:off x="3988112" y="3108880"/>
            <a:ext cx="1010651" cy="984055"/>
          </a:xfrm>
          <a:prstGeom prst="rect">
            <a:avLst/>
          </a:prstGeom>
        </p:spPr>
      </p:pic>
      <p:pic>
        <p:nvPicPr>
          <p:cNvPr id="44" name="Picture 43">
            <a:extLst>
              <a:ext uri="{FF2B5EF4-FFF2-40B4-BE49-F238E27FC236}">
                <a16:creationId xmlns:a16="http://schemas.microsoft.com/office/drawing/2014/main" xmlns="" id="{A9546A9F-2D3E-4CBE-A283-76EAA12F8F24}"/>
              </a:ext>
            </a:extLst>
          </p:cNvPr>
          <p:cNvPicPr>
            <a:picLocks noChangeAspect="1"/>
          </p:cNvPicPr>
          <p:nvPr/>
        </p:nvPicPr>
        <p:blipFill rotWithShape="1">
          <a:blip r:embed="rId6">
            <a:extLst>
              <a:ext uri="{BEBA8EAE-BF5A-486C-A8C5-ECC9F3942E4B}">
                <a14:imgProps xmlns:a14="http://schemas.microsoft.com/office/drawing/2010/main" xmlns="">
                  <a14:imgLayer r:embed="rId7">
                    <a14:imgEffect>
                      <a14:backgroundRemoval t="9907" b="89783" l="6799" r="89931">
                        <a14:foregroundMark x1="6799" y1="37152" x2="6799" y2="37152"/>
                        <a14:foregroundMark x1="79002" y1="32817" x2="79002" y2="32817"/>
                        <a14:foregroundMark x1="79002" y1="32817" x2="82874" y2="45511"/>
                      </a14:backgroundRemoval>
                    </a14:imgEffect>
                  </a14:imgLayer>
                </a14:imgProps>
              </a:ext>
              <a:ext uri="{28A0092B-C50C-407E-A947-70E740481C1C}">
                <a14:useLocalDpi xmlns:a14="http://schemas.microsoft.com/office/drawing/2010/main" xmlns="" val="0"/>
              </a:ext>
            </a:extLst>
          </a:blip>
          <a:srcRect l="15995" t="14126" r="52014" b="41077"/>
          <a:stretch/>
        </p:blipFill>
        <p:spPr>
          <a:xfrm>
            <a:off x="755576" y="3232932"/>
            <a:ext cx="1857454" cy="722997"/>
          </a:xfrm>
          <a:prstGeom prst="rect">
            <a:avLst/>
          </a:prstGeom>
        </p:spPr>
      </p:pic>
      <p:pic>
        <p:nvPicPr>
          <p:cNvPr id="42" name="Picture 41">
            <a:extLst>
              <a:ext uri="{FF2B5EF4-FFF2-40B4-BE49-F238E27FC236}">
                <a16:creationId xmlns:a16="http://schemas.microsoft.com/office/drawing/2014/main" xmlns="" id="{6C153EDE-8982-46D5-A89D-D4DAECB04178}"/>
              </a:ext>
            </a:extLst>
          </p:cNvPr>
          <p:cNvPicPr>
            <a:picLocks noChangeAspect="1"/>
          </p:cNvPicPr>
          <p:nvPr/>
        </p:nvPicPr>
        <p:blipFill rotWithShape="1">
          <a:blip r:embed="rId9">
            <a:extLst>
              <a:ext uri="{BEBA8EAE-BF5A-486C-A8C5-ECC9F3942E4B}">
                <a14:imgProps xmlns:a14="http://schemas.microsoft.com/office/drawing/2010/main" xmlns="">
                  <a14:imgLayer r:embed="rId10">
                    <a14:imgEffect>
                      <a14:backgroundRemoval t="4927" b="96865" l="8272" r="89956">
                        <a14:foregroundMark x1="40916" y1="79059" x2="66174" y2="83091"/>
                        <a14:foregroundMark x1="17282" y1="77828" x2="36041" y2="79395"/>
                        <a14:foregroundMark x1="79468" y1="86898" x2="82275" y2="91265"/>
                        <a14:foregroundMark x1="54357" y1="94737" x2="62925" y2="97200"/>
                        <a14:foregroundMark x1="9306" y1="76932" x2="9010" y2="80627"/>
                        <a14:foregroundMark x1="47710" y1="16573" x2="64106" y2="13662"/>
                        <a14:foregroundMark x1="22747" y1="14446" x2="8272" y2="20157"/>
                        <a14:foregroundMark x1="10340" y1="20941" x2="12112" y2="22508"/>
                        <a14:foregroundMark x1="32496" y1="19149" x2="49483" y2="22844"/>
                        <a14:foregroundMark x1="63516" y1="19149" x2="63516" y2="19149"/>
                        <a14:foregroundMark x1="66913" y1="18365" x2="76514" y2="18477"/>
                        <a14:foregroundMark x1="76514" y1="18477" x2="81093" y2="20941"/>
                        <a14:foregroundMark x1="54210" y1="8735" x2="62186" y2="4927"/>
                        <a14:foregroundMark x1="51699" y1="19373" x2="54801" y2="18477"/>
                        <a14:foregroundMark x1="77253" y1="22844" x2="77253" y2="23628"/>
                        <a14:foregroundMark x1="76366" y1="16685" x2="79321" y2="16685"/>
                        <a14:foregroundMark x1="15657" y1="13214" x2="9158" y2="13438"/>
                      </a14:backgroundRemoval>
                    </a14:imgEffect>
                  </a14:imgLayer>
                </a14:imgProps>
              </a:ext>
              <a:ext uri="{28A0092B-C50C-407E-A947-70E740481C1C}">
                <a14:useLocalDpi xmlns:a14="http://schemas.microsoft.com/office/drawing/2010/main" xmlns="" val="0"/>
              </a:ext>
            </a:extLst>
          </a:blip>
          <a:srcRect l="8297" r="16116" b="70747"/>
          <a:stretch/>
        </p:blipFill>
        <p:spPr>
          <a:xfrm>
            <a:off x="755576" y="2994798"/>
            <a:ext cx="1728192" cy="882204"/>
          </a:xfrm>
          <a:prstGeom prst="rect">
            <a:avLst/>
          </a:prstGeom>
        </p:spPr>
      </p:pic>
      <p:pic>
        <p:nvPicPr>
          <p:cNvPr id="45" name="Picture 44">
            <a:extLst>
              <a:ext uri="{FF2B5EF4-FFF2-40B4-BE49-F238E27FC236}">
                <a16:creationId xmlns:a16="http://schemas.microsoft.com/office/drawing/2014/main" xmlns="" id="{02D0D40F-BDD0-44EF-9D84-EB3ACB1170BA}"/>
              </a:ext>
            </a:extLst>
          </p:cNvPr>
          <p:cNvPicPr>
            <a:picLocks noChangeAspect="1"/>
          </p:cNvPicPr>
          <p:nvPr/>
        </p:nvPicPr>
        <p:blipFill rotWithShape="1">
          <a:blip r:embed="rId9">
            <a:extLst>
              <a:ext uri="{BEBA8EAE-BF5A-486C-A8C5-ECC9F3942E4B}">
                <a14:imgProps xmlns:a14="http://schemas.microsoft.com/office/drawing/2010/main" xmlns="">
                  <a14:imgLayer r:embed="rId10">
                    <a14:imgEffect>
                      <a14:backgroundRemoval t="4927" b="96865" l="8272" r="89956">
                        <a14:foregroundMark x1="40916" y1="79059" x2="66174" y2="83091"/>
                        <a14:foregroundMark x1="17282" y1="77828" x2="36041" y2="79395"/>
                        <a14:foregroundMark x1="79468" y1="86898" x2="82275" y2="91265"/>
                        <a14:foregroundMark x1="54357" y1="94737" x2="62925" y2="97200"/>
                        <a14:foregroundMark x1="9306" y1="76932" x2="9010" y2="80627"/>
                        <a14:foregroundMark x1="47710" y1="16573" x2="64106" y2="13662"/>
                        <a14:foregroundMark x1="22747" y1="14446" x2="8272" y2="20157"/>
                        <a14:foregroundMark x1="10340" y1="20941" x2="12112" y2="22508"/>
                        <a14:foregroundMark x1="32496" y1="19149" x2="49483" y2="22844"/>
                        <a14:foregroundMark x1="63516" y1="19149" x2="63516" y2="19149"/>
                        <a14:foregroundMark x1="66913" y1="18365" x2="76514" y2="18477"/>
                        <a14:foregroundMark x1="76514" y1="18477" x2="81093" y2="20941"/>
                        <a14:foregroundMark x1="54210" y1="8735" x2="62186" y2="4927"/>
                        <a14:foregroundMark x1="51699" y1="19373" x2="54801" y2="18477"/>
                        <a14:foregroundMark x1="77253" y1="22844" x2="77253" y2="23628"/>
                        <a14:foregroundMark x1="76366" y1="16685" x2="79321" y2="16685"/>
                        <a14:foregroundMark x1="15657" y1="13214" x2="9158" y2="13438"/>
                      </a14:backgroundRemoval>
                    </a14:imgEffect>
                  </a14:imgLayer>
                </a14:imgProps>
              </a:ext>
              <a:ext uri="{28A0092B-C50C-407E-A947-70E740481C1C}">
                <a14:useLocalDpi xmlns:a14="http://schemas.microsoft.com/office/drawing/2010/main" xmlns="" val="0"/>
              </a:ext>
            </a:extLst>
          </a:blip>
          <a:srcRect l="5517" t="70747" r="12293"/>
          <a:stretch/>
        </p:blipFill>
        <p:spPr>
          <a:xfrm>
            <a:off x="700088" y="3299269"/>
            <a:ext cx="1690568" cy="793666"/>
          </a:xfrm>
          <a:prstGeom prst="rect">
            <a:avLst/>
          </a:prstGeom>
        </p:spPr>
      </p:pic>
      <p:sp>
        <p:nvSpPr>
          <p:cNvPr id="2" name="TextBox 1">
            <a:extLst>
              <a:ext uri="{FF2B5EF4-FFF2-40B4-BE49-F238E27FC236}">
                <a16:creationId xmlns:a16="http://schemas.microsoft.com/office/drawing/2014/main" xmlns="" id="{4FBA63B9-F871-4FFD-A72D-FFCF00F21FC6}"/>
              </a:ext>
            </a:extLst>
          </p:cNvPr>
          <p:cNvSpPr txBox="1"/>
          <p:nvPr/>
        </p:nvSpPr>
        <p:spPr>
          <a:xfrm>
            <a:off x="1454552" y="556999"/>
            <a:ext cx="1872208" cy="307777"/>
          </a:xfrm>
          <a:prstGeom prst="rect">
            <a:avLst/>
          </a:prstGeom>
          <a:noFill/>
        </p:spPr>
        <p:txBody>
          <a:bodyPr wrap="square" rtlCol="0">
            <a:spAutoFit/>
          </a:bodyPr>
          <a:lstStyle/>
          <a:p>
            <a:pPr algn="ctr"/>
            <a:r>
              <a:rPr lang="en-IN" b="1" dirty="0"/>
              <a:t>Transmitter Unit</a:t>
            </a:r>
          </a:p>
        </p:txBody>
      </p:sp>
      <p:sp>
        <p:nvSpPr>
          <p:cNvPr id="39" name="TextBox 38">
            <a:extLst>
              <a:ext uri="{FF2B5EF4-FFF2-40B4-BE49-F238E27FC236}">
                <a16:creationId xmlns:a16="http://schemas.microsoft.com/office/drawing/2014/main" xmlns="" id="{9040CCCE-B4C5-462D-85A0-D1E48EAD8BBC}"/>
              </a:ext>
            </a:extLst>
          </p:cNvPr>
          <p:cNvSpPr txBox="1"/>
          <p:nvPr/>
        </p:nvSpPr>
        <p:spPr>
          <a:xfrm>
            <a:off x="6627789" y="535781"/>
            <a:ext cx="1584176" cy="307777"/>
          </a:xfrm>
          <a:prstGeom prst="rect">
            <a:avLst/>
          </a:prstGeom>
          <a:noFill/>
        </p:spPr>
        <p:txBody>
          <a:bodyPr wrap="square" rtlCol="0">
            <a:spAutoFit/>
          </a:bodyPr>
          <a:lstStyle/>
          <a:p>
            <a:pPr algn="ctr"/>
            <a:r>
              <a:rPr lang="en-IN" b="1" dirty="0"/>
              <a:t>Receiver Unit</a:t>
            </a:r>
          </a:p>
        </p:txBody>
      </p:sp>
      <p:sp>
        <p:nvSpPr>
          <p:cNvPr id="4" name="TextBox 3">
            <a:extLst>
              <a:ext uri="{FF2B5EF4-FFF2-40B4-BE49-F238E27FC236}">
                <a16:creationId xmlns:a16="http://schemas.microsoft.com/office/drawing/2014/main" xmlns="" id="{37FFDE1C-C00A-4FC5-88D3-F802158F83E9}"/>
              </a:ext>
            </a:extLst>
          </p:cNvPr>
          <p:cNvSpPr txBox="1"/>
          <p:nvPr/>
        </p:nvSpPr>
        <p:spPr>
          <a:xfrm>
            <a:off x="4185310" y="1586432"/>
            <a:ext cx="797144" cy="338554"/>
          </a:xfrm>
          <a:prstGeom prst="rect">
            <a:avLst/>
          </a:prstGeom>
          <a:noFill/>
        </p:spPr>
        <p:txBody>
          <a:bodyPr wrap="square" rtlCol="0">
            <a:spAutoFit/>
          </a:bodyPr>
          <a:lstStyle/>
          <a:p>
            <a:pPr algn="ctr"/>
            <a:r>
              <a:rPr lang="en-IN" sz="800" dirty="0"/>
              <a:t>Transmits Data</a:t>
            </a:r>
          </a:p>
        </p:txBody>
      </p:sp>
      <p:sp>
        <p:nvSpPr>
          <p:cNvPr id="41" name="TextBox 40">
            <a:extLst>
              <a:ext uri="{FF2B5EF4-FFF2-40B4-BE49-F238E27FC236}">
                <a16:creationId xmlns:a16="http://schemas.microsoft.com/office/drawing/2014/main" xmlns="" id="{8B99E8BC-5EC0-4983-A99D-CE6E94E408FD}"/>
              </a:ext>
            </a:extLst>
          </p:cNvPr>
          <p:cNvSpPr txBox="1"/>
          <p:nvPr/>
        </p:nvSpPr>
        <p:spPr>
          <a:xfrm>
            <a:off x="5116250" y="1586432"/>
            <a:ext cx="607878" cy="338554"/>
          </a:xfrm>
          <a:prstGeom prst="rect">
            <a:avLst/>
          </a:prstGeom>
          <a:noFill/>
        </p:spPr>
        <p:txBody>
          <a:bodyPr wrap="square" rtlCol="0">
            <a:spAutoFit/>
          </a:bodyPr>
          <a:lstStyle/>
          <a:p>
            <a:pPr algn="ctr"/>
            <a:r>
              <a:rPr lang="en-IN" sz="800" dirty="0"/>
              <a:t>Receives Data</a:t>
            </a:r>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8" presetClass="emph" presetSubtype="0" fill="hold" nodeType="withEffect">
                                  <p:stCondLst>
                                    <p:cond delay="0"/>
                                  </p:stCondLst>
                                  <p:childTnLst>
                                    <p:animRot by="1200000">
                                      <p:cBhvr>
                                        <p:cTn id="18" dur="500" fill="hold"/>
                                        <p:tgtEl>
                                          <p:spTgt spid="34"/>
                                        </p:tgtEl>
                                        <p:attrNameLst>
                                          <p:attrName>r</p:attrName>
                                        </p:attrNameLst>
                                      </p:cBhvr>
                                    </p:animRot>
                                  </p:childTnLst>
                                </p:cTn>
                              </p:par>
                              <p:par>
                                <p:cTn id="19" presetID="42" presetClass="path" presetSubtype="0" accel="50000" decel="50000" fill="hold" nodeType="withEffect">
                                  <p:stCondLst>
                                    <p:cond delay="100"/>
                                  </p:stCondLst>
                                  <p:childTnLst>
                                    <p:animMotion origin="layout" path="M 5.55556E-7 1.11022E-16 L 0.31441 -0.00463 " pathEditMode="relative" rAng="0" ptsTypes="AA">
                                      <p:cBhvr>
                                        <p:cTn id="20" dur="2000" fill="hold"/>
                                        <p:tgtEl>
                                          <p:spTgt spid="40"/>
                                        </p:tgtEl>
                                        <p:attrNameLst>
                                          <p:attrName>ppt_x</p:attrName>
                                          <p:attrName>ppt_y</p:attrName>
                                        </p:attrNameLst>
                                      </p:cBhvr>
                                      <p:rCtr x="15712" y="-247"/>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1000"/>
                                  </p:stCondLst>
                                  <p:childTnLst>
                                    <p:set>
                                      <p:cBhvr>
                                        <p:cTn id="41" dur="1" fill="hold">
                                          <p:stCondLst>
                                            <p:cond delay="0"/>
                                          </p:stCondLst>
                                        </p:cTn>
                                        <p:tgtEl>
                                          <p:spTgt spid="22"/>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8" presetClass="emph" presetSubtype="0" fill="hold" nodeType="withEffect">
                                  <p:stCondLst>
                                    <p:cond delay="0"/>
                                  </p:stCondLst>
                                  <p:childTnLst>
                                    <p:animRot by="-2400000">
                                      <p:cBhvr>
                                        <p:cTn id="46" dur="500" fill="hold"/>
                                        <p:tgtEl>
                                          <p:spTgt spid="34"/>
                                        </p:tgtEl>
                                        <p:attrNameLst>
                                          <p:attrName>r</p:attrName>
                                        </p:attrNameLst>
                                      </p:cBhvr>
                                    </p:animRot>
                                  </p:childTnLst>
                                  <p:subTnLst>
                                    <p:set>
                                      <p:cBhvr override="childStyle">
                                        <p:cTn dur="1" fill="hold" display="0" masterRel="nextClick" afterEffect="1"/>
                                        <p:tgtEl>
                                          <p:spTgt spid="34"/>
                                        </p:tgtEl>
                                        <p:attrNameLst>
                                          <p:attrName>style.visibility</p:attrName>
                                        </p:attrNameLst>
                                      </p:cBhvr>
                                      <p:to>
                                        <p:strVal val="hidden"/>
                                      </p:to>
                                    </p:set>
                                  </p:subTnLst>
                                </p:cTn>
                              </p:par>
                              <p:par>
                                <p:cTn id="47" presetID="42" presetClass="path" presetSubtype="0" accel="50000" decel="50000" fill="hold" nodeType="withEffect">
                                  <p:stCondLst>
                                    <p:cond delay="0"/>
                                  </p:stCondLst>
                                  <p:childTnLst>
                                    <p:animMotion origin="layout" path="M 0.31441 -0.00463 L 2.5E-6 2.34568E-6 " pathEditMode="relative" rAng="0" ptsTypes="AA">
                                      <p:cBhvr>
                                        <p:cTn id="48" dur="2000" fill="hold"/>
                                        <p:tgtEl>
                                          <p:spTgt spid="40"/>
                                        </p:tgtEl>
                                        <p:attrNameLst>
                                          <p:attrName>ppt_x</p:attrName>
                                          <p:attrName>ppt_y</p:attrName>
                                        </p:attrNameLst>
                                      </p:cBhvr>
                                      <p:rCtr x="-15677" y="31"/>
                                    </p:animMotion>
                                  </p:childTnLst>
                                </p:cTn>
                              </p:par>
                            </p:childTnLst>
                          </p:cTn>
                        </p:par>
                        <p:par>
                          <p:cTn id="49" fill="hold">
                            <p:stCondLst>
                              <p:cond delay="3000"/>
                            </p:stCondLst>
                            <p:childTnLst>
                              <p:par>
                                <p:cTn id="50" presetID="1" presetClass="entr" presetSubtype="0"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1"/>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7"/>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1000"/>
                                  </p:stCondLst>
                                  <p:childTnLst>
                                    <p:set>
                                      <p:cBhvr>
                                        <p:cTn id="72" dur="1" fill="hold">
                                          <p:stCondLst>
                                            <p:cond delay="0"/>
                                          </p:stCondLst>
                                        </p:cTn>
                                        <p:tgtEl>
                                          <p:spTgt spid="19"/>
                                        </p:tgtEl>
                                        <p:attrNameLst>
                                          <p:attrName>style.visibility</p:attrName>
                                        </p:attrNameLst>
                                      </p:cBhvr>
                                      <p:to>
                                        <p:strVal val="visible"/>
                                      </p:to>
                                    </p:set>
                                  </p:childTnLst>
                                </p:cTn>
                              </p:par>
                            </p:childTnLst>
                          </p:cTn>
                        </p:par>
                        <p:par>
                          <p:cTn id="73" fill="hold">
                            <p:stCondLst>
                              <p:cond delay="1000"/>
                            </p:stCondLst>
                            <p:childTnLst>
                              <p:par>
                                <p:cTn id="74" presetID="1" presetClass="entr" presetSubtype="0"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childTnLst>
                          </p:cTn>
                        </p:par>
                        <p:par>
                          <p:cTn id="76" fill="hold">
                            <p:stCondLst>
                              <p:cond delay="1000"/>
                            </p:stCondLst>
                            <p:childTnLst>
                              <p:par>
                                <p:cTn id="77" presetID="1" presetClass="entr" presetSubtype="0" fill="hold"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par>
                                <p:cTn id="79" presetID="8" presetClass="emph" presetSubtype="0" fill="hold" nodeType="withEffect">
                                  <p:stCondLst>
                                    <p:cond delay="0"/>
                                  </p:stCondLst>
                                  <p:childTnLst>
                                    <p:animRot by="5400000">
                                      <p:cBhvr>
                                        <p:cTn id="80" dur="750" fill="hold"/>
                                        <p:tgtEl>
                                          <p:spTgt spid="40"/>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8"/>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grpId="0" nodeType="afterEffect">
                                  <p:stCondLst>
                                    <p:cond delay="1000"/>
                                  </p:stCondLst>
                                  <p:childTnLst>
                                    <p:set>
                                      <p:cBhvr>
                                        <p:cTn id="101" dur="1" fill="hold">
                                          <p:stCondLst>
                                            <p:cond delay="0"/>
                                          </p:stCondLst>
                                        </p:cTn>
                                        <p:tgtEl>
                                          <p:spTgt spid="27"/>
                                        </p:tgtEl>
                                        <p:attrNameLst>
                                          <p:attrName>style.visibility</p:attrName>
                                        </p:attrNameLst>
                                      </p:cBhvr>
                                      <p:to>
                                        <p:strVal val="visible"/>
                                      </p:to>
                                    </p:set>
                                  </p:childTnLst>
                                </p:cTn>
                              </p:par>
                            </p:childTnLst>
                          </p:cTn>
                        </p:par>
                        <p:par>
                          <p:cTn id="102" fill="hold">
                            <p:stCondLst>
                              <p:cond delay="1000"/>
                            </p:stCondLst>
                            <p:childTnLst>
                              <p:par>
                                <p:cTn id="103" presetID="1"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childTnLst>
                          </p:cTn>
                        </p:par>
                        <p:par>
                          <p:cTn id="105" fill="hold">
                            <p:stCondLst>
                              <p:cond delay="1000"/>
                            </p:stCondLst>
                            <p:childTnLst>
                              <p:par>
                                <p:cTn id="106" presetID="1" presetClass="entr" presetSubtype="0" fill="hold" nodeType="afterEffect">
                                  <p:stCondLst>
                                    <p:cond delay="0"/>
                                  </p:stCondLst>
                                  <p:childTnLst>
                                    <p:set>
                                      <p:cBhvr>
                                        <p:cTn id="107"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108" presetID="8" presetClass="emph" presetSubtype="0" fill="hold" nodeType="withEffect">
                                  <p:stCondLst>
                                    <p:cond delay="0"/>
                                  </p:stCondLst>
                                  <p:childTnLst>
                                    <p:animRot by="-5400000">
                                      <p:cBhvr>
                                        <p:cTn id="109" dur="750" fill="hold"/>
                                        <p:tgtEl>
                                          <p:spTgt spid="40"/>
                                        </p:tgtEl>
                                        <p:attrNameLst>
                                          <p:attrName>r</p:attrName>
                                        </p:attrNameLst>
                                      </p:cBhvr>
                                    </p:animRo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5"/>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26"/>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27"/>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28"/>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36"/>
                                        </p:tgtEl>
                                        <p:attrNameLst>
                                          <p:attrName>style.visibility</p:attrName>
                                        </p:attrNameLst>
                                      </p:cBhvr>
                                      <p:to>
                                        <p:strVal val="hidden"/>
                                      </p:to>
                                    </p:set>
                                  </p:childTnLst>
                                </p:cTn>
                              </p:par>
                            </p:childTnLst>
                          </p:cTn>
                        </p:par>
                        <p:par>
                          <p:cTn id="122" fill="hold">
                            <p:stCondLst>
                              <p:cond delay="0"/>
                            </p:stCondLst>
                            <p:childTnLst>
                              <p:par>
                                <p:cTn id="123" presetID="1" presetClass="entr" presetSubtype="0" fill="hold" nodeType="afterEffect">
                                  <p:stCondLst>
                                    <p:cond delay="0"/>
                                  </p:stCondLst>
                                  <p:childTnLst>
                                    <p:set>
                                      <p:cBhvr>
                                        <p:cTn id="124" dur="1" fill="hold">
                                          <p:stCondLst>
                                            <p:cond delay="0"/>
                                          </p:stCondLst>
                                        </p:cTn>
                                        <p:tgtEl>
                                          <p:spTgt spid="4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1000"/>
                                  </p:stCondLst>
                                  <p:childTnLst>
                                    <p:set>
                                      <p:cBhvr>
                                        <p:cTn id="133" dur="1" fill="hold">
                                          <p:stCondLst>
                                            <p:cond delay="0"/>
                                          </p:stCondLst>
                                        </p:cTn>
                                        <p:tgtEl>
                                          <p:spTgt spid="32"/>
                                        </p:tgtEl>
                                        <p:attrNameLst>
                                          <p:attrName>style.visibility</p:attrName>
                                        </p:attrNameLst>
                                      </p:cBhvr>
                                      <p:to>
                                        <p:strVal val="visible"/>
                                      </p:to>
                                    </p:set>
                                  </p:childTnLst>
                                </p:cTn>
                              </p:par>
                            </p:childTnLst>
                          </p:cTn>
                        </p:par>
                        <p:par>
                          <p:cTn id="134" fill="hold">
                            <p:stCondLst>
                              <p:cond delay="1000"/>
                            </p:stCondLst>
                            <p:childTnLst>
                              <p:par>
                                <p:cTn id="135" presetID="1" presetClass="entr" presetSubtype="0"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30"/>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31"/>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3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33"/>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P spid="17" grpId="0"/>
      <p:bldP spid="17" grpId="1"/>
      <p:bldP spid="18" grpId="0"/>
      <p:bldP spid="18" grpId="1"/>
      <p:bldP spid="20" grpId="0"/>
      <p:bldP spid="20" grpId="1"/>
      <p:bldP spid="21" grpId="0"/>
      <p:bldP spid="21" grpId="1"/>
      <p:bldP spid="22" grpId="0"/>
      <p:bldP spid="22" grpId="1"/>
      <p:bldP spid="23" grpId="0"/>
      <p:bldP spid="23" grpId="1"/>
      <p:bldP spid="12" grpId="0"/>
      <p:bldP spid="12" grpId="1"/>
      <p:bldP spid="15" grpId="0"/>
      <p:bldP spid="15" grpId="1"/>
      <p:bldP spid="19" grpId="0"/>
      <p:bldP spid="19" grpId="1"/>
      <p:bldP spid="24" grpId="0"/>
      <p:bldP spid="24" grpId="1"/>
      <p:bldP spid="25" grpId="0"/>
      <p:bldP spid="25" grpId="1"/>
      <p:bldP spid="26" grpId="0"/>
      <p:bldP spid="26" grpId="1"/>
      <p:bldP spid="27" grpId="0"/>
      <p:bldP spid="27" grpId="1"/>
      <p:bldP spid="28" grpId="0"/>
      <p:bldP spid="28" grpId="1"/>
      <p:bldP spid="30" grpId="0"/>
      <p:bldP spid="30" grpId="1"/>
      <p:bldP spid="31" grpId="0"/>
      <p:bldP spid="31" grpId="1"/>
      <p:bldP spid="32" grpId="0"/>
      <p:bldP spid="32" grpId="1"/>
      <p:bldP spid="33" grpId="0"/>
      <p:bldP spid="33" grpId="1"/>
      <p:bldP spid="3" grpId="0"/>
      <p:bldP spid="3" grpId="1"/>
      <p:bldP spid="35" grpId="0"/>
      <p:bldP spid="35" grpId="1"/>
      <p:bldP spid="36" grpId="0"/>
      <p:bldP spid="36" grpId="1"/>
      <p:bldP spid="37" grpId="0"/>
      <p:bldP spid="37" grpId="1"/>
      <p:bldP spid="38" grpId="0"/>
      <p:bldP spid="3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216024" y="0"/>
            <a:ext cx="9396536"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Work done Images</a:t>
            </a:r>
            <a:endParaRPr sz="2800" b="1" dirty="0">
              <a:latin typeface="Poppins" charset="0"/>
              <a:cs typeface="Poppins" charset="0"/>
            </a:endParaRPr>
          </a:p>
        </p:txBody>
      </p:sp>
      <p:sp>
        <p:nvSpPr>
          <p:cNvPr id="12" name="TextBox 11">
            <a:extLst>
              <a:ext uri="{FF2B5EF4-FFF2-40B4-BE49-F238E27FC236}">
                <a16:creationId xmlns:a16="http://schemas.microsoft.com/office/drawing/2014/main" xmlns="" id="{74A73757-39D4-47F0-A05A-24628391FFFC}"/>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22</a:t>
            </a:fld>
            <a:endParaRPr lang="en-IN" dirty="0"/>
          </a:p>
        </p:txBody>
      </p:sp>
      <p:pic>
        <p:nvPicPr>
          <p:cNvPr id="14" name="Picture 13" descr="WhatsApp Image 2022-06-09 at 1.44.46 PM (1).jpeg"/>
          <p:cNvPicPr>
            <a:picLocks noChangeAspect="1"/>
          </p:cNvPicPr>
          <p:nvPr/>
        </p:nvPicPr>
        <p:blipFill>
          <a:blip r:embed="rId4"/>
          <a:stretch>
            <a:fillRect/>
          </a:stretch>
        </p:blipFill>
        <p:spPr>
          <a:xfrm>
            <a:off x="4860032" y="1203598"/>
            <a:ext cx="3600400" cy="3024336"/>
          </a:xfrm>
          <a:prstGeom prst="rect">
            <a:avLst/>
          </a:prstGeom>
        </p:spPr>
      </p:pic>
      <p:sp>
        <p:nvSpPr>
          <p:cNvPr id="17" name="TextBox 16"/>
          <p:cNvSpPr txBox="1"/>
          <p:nvPr/>
        </p:nvSpPr>
        <p:spPr>
          <a:xfrm>
            <a:off x="4860032" y="4515966"/>
            <a:ext cx="3384376" cy="307777"/>
          </a:xfrm>
          <a:prstGeom prst="rect">
            <a:avLst/>
          </a:prstGeom>
          <a:noFill/>
        </p:spPr>
        <p:txBody>
          <a:bodyPr wrap="square" rtlCol="0">
            <a:spAutoFit/>
          </a:bodyPr>
          <a:lstStyle/>
          <a:p>
            <a:pPr algn="ctr"/>
            <a:r>
              <a:rPr lang="en-US" dirty="0">
                <a:latin typeface="Times New Roman" pitchFamily="18" charset="0"/>
                <a:cs typeface="Times New Roman" pitchFamily="18" charset="0"/>
              </a:rPr>
              <a:t>Receiver  (Robot)</a:t>
            </a:r>
          </a:p>
        </p:txBody>
      </p:sp>
      <p:sp>
        <p:nvSpPr>
          <p:cNvPr id="18" name="TextBox 17"/>
          <p:cNvSpPr txBox="1"/>
          <p:nvPr/>
        </p:nvSpPr>
        <p:spPr>
          <a:xfrm>
            <a:off x="683568" y="4515966"/>
            <a:ext cx="3168352" cy="307777"/>
          </a:xfrm>
          <a:prstGeom prst="rect">
            <a:avLst/>
          </a:prstGeom>
          <a:noFill/>
        </p:spPr>
        <p:txBody>
          <a:bodyPr wrap="square" rtlCol="0">
            <a:spAutoFit/>
          </a:bodyPr>
          <a:lstStyle/>
          <a:p>
            <a:pPr algn="ctr"/>
            <a:r>
              <a:rPr lang="en-US" dirty="0">
                <a:latin typeface="Times New Roman" pitchFamily="18" charset="0"/>
                <a:cs typeface="Times New Roman" pitchFamily="18" charset="0"/>
              </a:rPr>
              <a:t>Transmitter (Hand Glove)</a:t>
            </a:r>
          </a:p>
        </p:txBody>
      </p:sp>
      <p:pic>
        <p:nvPicPr>
          <p:cNvPr id="11" name="Picture 10">
            <a:extLst>
              <a:ext uri="{FF2B5EF4-FFF2-40B4-BE49-F238E27FC236}">
                <a16:creationId xmlns:a16="http://schemas.microsoft.com/office/drawing/2014/main" xmlns="" id="{AC54F365-C4A2-E91A-8425-25748A069DED}"/>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15822" t="29925" r="12976" b="35163"/>
          <a:stretch/>
        </p:blipFill>
        <p:spPr bwMode="auto">
          <a:xfrm>
            <a:off x="683568" y="1635646"/>
            <a:ext cx="3648901" cy="2386041"/>
          </a:xfrm>
          <a:prstGeom prst="rect">
            <a:avLst/>
          </a:prstGeom>
          <a:ln>
            <a:noFill/>
          </a:ln>
          <a:extLst>
            <a:ext uri="{53640926-AAD7-44D8-BBD7-CCE9431645EC}">
              <a14:shadowObscured xmlns:a14="http://schemas.microsoft.com/office/drawing/2010/main" xmlns=""/>
            </a:ext>
          </a:extLst>
        </p:spPr>
      </p:pic>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252536" y="0"/>
            <a:ext cx="9396536" cy="5143500"/>
          </a:xfrm>
          <a:prstGeom prst="rect">
            <a:avLst/>
          </a:prstGeom>
        </p:spPr>
      </p:pic>
      <p:sp>
        <p:nvSpPr>
          <p:cNvPr id="9" name="Google Shape;808;p39"/>
          <p:cNvSpPr/>
          <p:nvPr/>
        </p:nvSpPr>
        <p:spPr>
          <a:xfrm>
            <a:off x="1403648" y="339502"/>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51470"/>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Cost Analysis</a:t>
            </a:r>
            <a:endParaRPr sz="2800" b="1" dirty="0">
              <a:latin typeface="Poppins" charset="0"/>
              <a:cs typeface="Poppins" charset="0"/>
            </a:endParaRPr>
          </a:p>
        </p:txBody>
      </p:sp>
      <p:sp>
        <p:nvSpPr>
          <p:cNvPr id="12" name="TextBox 11">
            <a:extLst>
              <a:ext uri="{FF2B5EF4-FFF2-40B4-BE49-F238E27FC236}">
                <a16:creationId xmlns:a16="http://schemas.microsoft.com/office/drawing/2014/main" xmlns="" id="{74A73757-39D4-47F0-A05A-24628391FFFC}"/>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23</a:t>
            </a:fld>
            <a:endParaRPr lang="en-IN" dirty="0"/>
          </a:p>
        </p:txBody>
      </p:sp>
      <p:graphicFrame>
        <p:nvGraphicFramePr>
          <p:cNvPr id="2" name="Table 2">
            <a:extLst>
              <a:ext uri="{FF2B5EF4-FFF2-40B4-BE49-F238E27FC236}">
                <a16:creationId xmlns:a16="http://schemas.microsoft.com/office/drawing/2014/main" xmlns="" id="{818529BC-2D84-E92C-547E-C132A45FD9C5}"/>
              </a:ext>
            </a:extLst>
          </p:cNvPr>
          <p:cNvGraphicFramePr>
            <a:graphicFrameLocks noGrp="1"/>
          </p:cNvGraphicFramePr>
          <p:nvPr>
            <p:extLst>
              <p:ext uri="{D42A27DB-BD31-4B8C-83A1-F6EECF244321}">
                <p14:modId xmlns:p14="http://schemas.microsoft.com/office/powerpoint/2010/main" xmlns="" val="311495438"/>
              </p:ext>
            </p:extLst>
          </p:nvPr>
        </p:nvGraphicFramePr>
        <p:xfrm>
          <a:off x="1259632" y="843558"/>
          <a:ext cx="5616624" cy="3870452"/>
        </p:xfrm>
        <a:graphic>
          <a:graphicData uri="http://schemas.openxmlformats.org/drawingml/2006/table">
            <a:tbl>
              <a:tblPr firstRow="1" bandRow="1">
                <a:tableStyleId>{ED083AE6-46FA-4A59-8FB0-9F97EB10719F}</a:tableStyleId>
              </a:tblPr>
              <a:tblGrid>
                <a:gridCol w="762251">
                  <a:extLst>
                    <a:ext uri="{9D8B030D-6E8A-4147-A177-3AD203B41FA5}">
                      <a16:colId xmlns:a16="http://schemas.microsoft.com/office/drawing/2014/main" xmlns="" val="1453528095"/>
                    </a:ext>
                  </a:extLst>
                </a:gridCol>
                <a:gridCol w="2826812">
                  <a:extLst>
                    <a:ext uri="{9D8B030D-6E8A-4147-A177-3AD203B41FA5}">
                      <a16:colId xmlns:a16="http://schemas.microsoft.com/office/drawing/2014/main" xmlns="" val="2919093044"/>
                    </a:ext>
                  </a:extLst>
                </a:gridCol>
                <a:gridCol w="1091457">
                  <a:extLst>
                    <a:ext uri="{9D8B030D-6E8A-4147-A177-3AD203B41FA5}">
                      <a16:colId xmlns:a16="http://schemas.microsoft.com/office/drawing/2014/main" xmlns="" val="745995441"/>
                    </a:ext>
                  </a:extLst>
                </a:gridCol>
                <a:gridCol w="936104">
                  <a:extLst>
                    <a:ext uri="{9D8B030D-6E8A-4147-A177-3AD203B41FA5}">
                      <a16:colId xmlns:a16="http://schemas.microsoft.com/office/drawing/2014/main" xmlns="" val="1742529515"/>
                    </a:ext>
                  </a:extLst>
                </a:gridCol>
              </a:tblGrid>
              <a:tr h="267028">
                <a:tc>
                  <a:txBody>
                    <a:bodyPr/>
                    <a:lstStyle/>
                    <a:p>
                      <a:pPr algn="ctr"/>
                      <a:r>
                        <a:rPr lang="en-US" sz="1200" dirty="0"/>
                        <a:t>Sl. No.</a:t>
                      </a:r>
                      <a:endParaRPr lang="en-IN" sz="1200" dirty="0"/>
                    </a:p>
                  </a:txBody>
                  <a:tcPr/>
                </a:tc>
                <a:tc>
                  <a:txBody>
                    <a:bodyPr/>
                    <a:lstStyle/>
                    <a:p>
                      <a:r>
                        <a:rPr lang="en-US" sz="1200" dirty="0"/>
                        <a:t>Components</a:t>
                      </a:r>
                      <a:endParaRPr lang="en-IN" sz="1200" dirty="0"/>
                    </a:p>
                  </a:txBody>
                  <a:tcPr/>
                </a:tc>
                <a:tc>
                  <a:txBody>
                    <a:bodyPr/>
                    <a:lstStyle/>
                    <a:p>
                      <a:pPr algn="ctr"/>
                      <a:r>
                        <a:rPr lang="en-US" sz="1200" dirty="0"/>
                        <a:t>Quantity</a:t>
                      </a:r>
                      <a:endParaRPr lang="en-IN" sz="1200" dirty="0"/>
                    </a:p>
                  </a:txBody>
                  <a:tcPr/>
                </a:tc>
                <a:tc>
                  <a:txBody>
                    <a:bodyPr/>
                    <a:lstStyle/>
                    <a:p>
                      <a:pPr algn="ctr"/>
                      <a:r>
                        <a:rPr lang="en-US" sz="1200" dirty="0"/>
                        <a:t>Cost</a:t>
                      </a:r>
                      <a:endParaRPr lang="en-IN" sz="1200" dirty="0"/>
                    </a:p>
                  </a:txBody>
                  <a:tcPr/>
                </a:tc>
                <a:extLst>
                  <a:ext uri="{0D108BD9-81ED-4DB2-BD59-A6C34878D82A}">
                    <a16:rowId xmlns:a16="http://schemas.microsoft.com/office/drawing/2014/main" xmlns="" val="594307805"/>
                  </a:ext>
                </a:extLst>
              </a:tr>
              <a:tr h="267028">
                <a:tc>
                  <a:txBody>
                    <a:bodyPr/>
                    <a:lstStyle/>
                    <a:p>
                      <a:pPr algn="ctr"/>
                      <a:r>
                        <a:rPr lang="en-US" sz="1200" dirty="0"/>
                        <a:t>1</a:t>
                      </a:r>
                      <a:endParaRPr lang="en-IN" sz="1200" dirty="0"/>
                    </a:p>
                  </a:txBody>
                  <a:tcPr/>
                </a:tc>
                <a:tc>
                  <a:txBody>
                    <a:bodyPr/>
                    <a:lstStyle/>
                    <a:p>
                      <a:r>
                        <a:rPr lang="en-US" sz="1200" dirty="0"/>
                        <a:t>Car chassis</a:t>
                      </a:r>
                      <a:endParaRPr lang="en-IN" sz="1200" dirty="0"/>
                    </a:p>
                  </a:txBody>
                  <a:tcPr/>
                </a:tc>
                <a:tc>
                  <a:txBody>
                    <a:bodyPr/>
                    <a:lstStyle/>
                    <a:p>
                      <a:pPr algn="ctr"/>
                      <a:r>
                        <a:rPr lang="en-US" sz="1200" dirty="0"/>
                        <a:t>1</a:t>
                      </a:r>
                      <a:endParaRPr lang="en-IN" sz="1200" dirty="0"/>
                    </a:p>
                  </a:txBody>
                  <a:tcPr/>
                </a:tc>
                <a:tc>
                  <a:txBody>
                    <a:bodyPr/>
                    <a:lstStyle/>
                    <a:p>
                      <a:pPr algn="ctr"/>
                      <a:r>
                        <a:rPr lang="en-US" sz="1200" dirty="0"/>
                        <a:t>700</a:t>
                      </a:r>
                      <a:endParaRPr lang="en-IN" sz="1200" dirty="0"/>
                    </a:p>
                  </a:txBody>
                  <a:tcPr/>
                </a:tc>
                <a:extLst>
                  <a:ext uri="{0D108BD9-81ED-4DB2-BD59-A6C34878D82A}">
                    <a16:rowId xmlns:a16="http://schemas.microsoft.com/office/drawing/2014/main" xmlns="" val="3633139326"/>
                  </a:ext>
                </a:extLst>
              </a:tr>
              <a:tr h="267028">
                <a:tc>
                  <a:txBody>
                    <a:bodyPr/>
                    <a:lstStyle/>
                    <a:p>
                      <a:pPr algn="ctr"/>
                      <a:r>
                        <a:rPr lang="en-US" sz="1200" dirty="0"/>
                        <a:t>2</a:t>
                      </a:r>
                      <a:endParaRPr lang="en-IN" sz="1200" dirty="0"/>
                    </a:p>
                  </a:txBody>
                  <a:tcPr/>
                </a:tc>
                <a:tc>
                  <a:txBody>
                    <a:bodyPr/>
                    <a:lstStyle/>
                    <a:p>
                      <a:r>
                        <a:rPr lang="en-US" sz="1200" dirty="0"/>
                        <a:t>Arduino Uno</a:t>
                      </a:r>
                      <a:endParaRPr lang="en-IN" sz="1200" dirty="0"/>
                    </a:p>
                  </a:txBody>
                  <a:tcPr/>
                </a:tc>
                <a:tc>
                  <a:txBody>
                    <a:bodyPr/>
                    <a:lstStyle/>
                    <a:p>
                      <a:pPr algn="ctr"/>
                      <a:r>
                        <a:rPr lang="en-US" sz="1200" dirty="0"/>
                        <a:t>1</a:t>
                      </a:r>
                      <a:endParaRPr lang="en-IN" sz="1200" dirty="0"/>
                    </a:p>
                  </a:txBody>
                  <a:tcPr/>
                </a:tc>
                <a:tc>
                  <a:txBody>
                    <a:bodyPr/>
                    <a:lstStyle/>
                    <a:p>
                      <a:pPr algn="ctr"/>
                      <a:r>
                        <a:rPr lang="en-US" sz="1200" dirty="0"/>
                        <a:t>499</a:t>
                      </a:r>
                      <a:endParaRPr lang="en-IN" sz="1200" dirty="0"/>
                    </a:p>
                  </a:txBody>
                  <a:tcPr/>
                </a:tc>
                <a:extLst>
                  <a:ext uri="{0D108BD9-81ED-4DB2-BD59-A6C34878D82A}">
                    <a16:rowId xmlns:a16="http://schemas.microsoft.com/office/drawing/2014/main" xmlns="" val="1996341847"/>
                  </a:ext>
                </a:extLst>
              </a:tr>
              <a:tr h="267028">
                <a:tc>
                  <a:txBody>
                    <a:bodyPr/>
                    <a:lstStyle/>
                    <a:p>
                      <a:pPr algn="ctr"/>
                      <a:r>
                        <a:rPr lang="en-US" sz="1200" dirty="0"/>
                        <a:t>3 </a:t>
                      </a:r>
                      <a:endParaRPr lang="en-IN" sz="1200" dirty="0"/>
                    </a:p>
                  </a:txBody>
                  <a:tcPr/>
                </a:tc>
                <a:tc>
                  <a:txBody>
                    <a:bodyPr/>
                    <a:lstStyle/>
                    <a:p>
                      <a:r>
                        <a:rPr lang="en-US" sz="1200" dirty="0"/>
                        <a:t>Lilypad Arduino</a:t>
                      </a:r>
                      <a:endParaRPr lang="en-IN" sz="1200" dirty="0"/>
                    </a:p>
                  </a:txBody>
                  <a:tcPr/>
                </a:tc>
                <a:tc>
                  <a:txBody>
                    <a:bodyPr/>
                    <a:lstStyle/>
                    <a:p>
                      <a:pPr algn="ctr"/>
                      <a:r>
                        <a:rPr lang="en-US" sz="1200" dirty="0"/>
                        <a:t>1 </a:t>
                      </a:r>
                      <a:endParaRPr lang="en-IN" sz="1200" dirty="0"/>
                    </a:p>
                  </a:txBody>
                  <a:tcPr/>
                </a:tc>
                <a:tc>
                  <a:txBody>
                    <a:bodyPr/>
                    <a:lstStyle/>
                    <a:p>
                      <a:pPr algn="ctr"/>
                      <a:r>
                        <a:rPr lang="en-US" sz="1200" dirty="0"/>
                        <a:t>261</a:t>
                      </a:r>
                      <a:endParaRPr lang="en-IN" sz="1200" dirty="0"/>
                    </a:p>
                  </a:txBody>
                  <a:tcPr/>
                </a:tc>
                <a:extLst>
                  <a:ext uri="{0D108BD9-81ED-4DB2-BD59-A6C34878D82A}">
                    <a16:rowId xmlns:a16="http://schemas.microsoft.com/office/drawing/2014/main" xmlns="" val="2156878848"/>
                  </a:ext>
                </a:extLst>
              </a:tr>
              <a:tr h="270872">
                <a:tc>
                  <a:txBody>
                    <a:bodyPr/>
                    <a:lstStyle/>
                    <a:p>
                      <a:pPr algn="ctr"/>
                      <a:r>
                        <a:rPr lang="en-US" sz="1200" dirty="0"/>
                        <a:t>4</a:t>
                      </a:r>
                      <a:endParaRPr lang="en-IN" sz="1200" dirty="0"/>
                    </a:p>
                  </a:txBody>
                  <a:tcPr/>
                </a:tc>
                <a:tc>
                  <a:txBody>
                    <a:bodyPr/>
                    <a:lstStyle/>
                    <a:p>
                      <a:r>
                        <a:rPr lang="en-US" sz="1200" dirty="0"/>
                        <a:t>HC05 Bluetooth Module</a:t>
                      </a:r>
                      <a:endParaRPr lang="en-IN" sz="1200" dirty="0"/>
                    </a:p>
                  </a:txBody>
                  <a:tcPr/>
                </a:tc>
                <a:tc>
                  <a:txBody>
                    <a:bodyPr/>
                    <a:lstStyle/>
                    <a:p>
                      <a:pPr algn="ctr"/>
                      <a:r>
                        <a:rPr lang="en-US" sz="1200" dirty="0"/>
                        <a:t>2</a:t>
                      </a:r>
                      <a:endParaRPr lang="en-IN" sz="1200" dirty="0"/>
                    </a:p>
                  </a:txBody>
                  <a:tcPr/>
                </a:tc>
                <a:tc>
                  <a:txBody>
                    <a:bodyPr/>
                    <a:lstStyle/>
                    <a:p>
                      <a:pPr algn="ctr"/>
                      <a:r>
                        <a:rPr lang="en-US" sz="1200" dirty="0"/>
                        <a:t>416</a:t>
                      </a:r>
                      <a:endParaRPr lang="en-IN" sz="1200" dirty="0"/>
                    </a:p>
                  </a:txBody>
                  <a:tcPr/>
                </a:tc>
                <a:extLst>
                  <a:ext uri="{0D108BD9-81ED-4DB2-BD59-A6C34878D82A}">
                    <a16:rowId xmlns:a16="http://schemas.microsoft.com/office/drawing/2014/main" xmlns="" val="3199990029"/>
                  </a:ext>
                </a:extLst>
              </a:tr>
              <a:tr h="267028">
                <a:tc>
                  <a:txBody>
                    <a:bodyPr/>
                    <a:lstStyle/>
                    <a:p>
                      <a:pPr algn="ctr"/>
                      <a:r>
                        <a:rPr lang="en-US" sz="1200" dirty="0"/>
                        <a:t>5</a:t>
                      </a:r>
                      <a:endParaRPr lang="en-IN" sz="1200" dirty="0"/>
                    </a:p>
                  </a:txBody>
                  <a:tcPr/>
                </a:tc>
                <a:tc>
                  <a:txBody>
                    <a:bodyPr/>
                    <a:lstStyle/>
                    <a:p>
                      <a:r>
                        <a:rPr lang="en-US" sz="1200" dirty="0"/>
                        <a:t>MPU6050</a:t>
                      </a:r>
                      <a:endParaRPr lang="en-IN" sz="1200" dirty="0"/>
                    </a:p>
                  </a:txBody>
                  <a:tcPr/>
                </a:tc>
                <a:tc>
                  <a:txBody>
                    <a:bodyPr/>
                    <a:lstStyle/>
                    <a:p>
                      <a:pPr algn="ctr"/>
                      <a:r>
                        <a:rPr lang="en-US" sz="1200" dirty="0"/>
                        <a:t>1</a:t>
                      </a:r>
                      <a:endParaRPr lang="en-IN" sz="1200" dirty="0"/>
                    </a:p>
                  </a:txBody>
                  <a:tcPr/>
                </a:tc>
                <a:tc>
                  <a:txBody>
                    <a:bodyPr/>
                    <a:lstStyle/>
                    <a:p>
                      <a:pPr algn="ctr"/>
                      <a:r>
                        <a:rPr lang="en-US" sz="1200" dirty="0"/>
                        <a:t>116</a:t>
                      </a:r>
                      <a:endParaRPr lang="en-IN" sz="1200" dirty="0"/>
                    </a:p>
                  </a:txBody>
                  <a:tcPr/>
                </a:tc>
                <a:extLst>
                  <a:ext uri="{0D108BD9-81ED-4DB2-BD59-A6C34878D82A}">
                    <a16:rowId xmlns:a16="http://schemas.microsoft.com/office/drawing/2014/main" xmlns="" val="3774009340"/>
                  </a:ext>
                </a:extLst>
              </a:tr>
              <a:tr h="267028">
                <a:tc>
                  <a:txBody>
                    <a:bodyPr/>
                    <a:lstStyle/>
                    <a:p>
                      <a:pPr algn="ctr"/>
                      <a:r>
                        <a:rPr lang="en-US" sz="1200" dirty="0"/>
                        <a:t>6</a:t>
                      </a:r>
                      <a:endParaRPr lang="en-IN" sz="1200" dirty="0"/>
                    </a:p>
                  </a:txBody>
                  <a:tcPr/>
                </a:tc>
                <a:tc>
                  <a:txBody>
                    <a:bodyPr/>
                    <a:lstStyle/>
                    <a:p>
                      <a:r>
                        <a:rPr lang="en-US" sz="1200" dirty="0"/>
                        <a:t>Battery Holder</a:t>
                      </a:r>
                      <a:endParaRPr lang="en-IN" sz="1200" dirty="0"/>
                    </a:p>
                  </a:txBody>
                  <a:tcPr/>
                </a:tc>
                <a:tc>
                  <a:txBody>
                    <a:bodyPr/>
                    <a:lstStyle/>
                    <a:p>
                      <a:pPr algn="ctr"/>
                      <a:r>
                        <a:rPr lang="en-US" sz="1200" dirty="0"/>
                        <a:t>1</a:t>
                      </a:r>
                      <a:endParaRPr lang="en-IN" sz="1200" dirty="0"/>
                    </a:p>
                  </a:txBody>
                  <a:tcPr/>
                </a:tc>
                <a:tc>
                  <a:txBody>
                    <a:bodyPr/>
                    <a:lstStyle/>
                    <a:p>
                      <a:pPr algn="ctr"/>
                      <a:r>
                        <a:rPr lang="en-US" sz="1200" dirty="0"/>
                        <a:t>24</a:t>
                      </a:r>
                      <a:endParaRPr lang="en-IN" sz="1200" dirty="0"/>
                    </a:p>
                  </a:txBody>
                  <a:tcPr/>
                </a:tc>
                <a:extLst>
                  <a:ext uri="{0D108BD9-81ED-4DB2-BD59-A6C34878D82A}">
                    <a16:rowId xmlns:a16="http://schemas.microsoft.com/office/drawing/2014/main" xmlns="" val="3800260949"/>
                  </a:ext>
                </a:extLst>
              </a:tr>
              <a:tr h="304292">
                <a:tc>
                  <a:txBody>
                    <a:bodyPr/>
                    <a:lstStyle/>
                    <a:p>
                      <a:pPr algn="ctr"/>
                      <a:r>
                        <a:rPr lang="en-US" sz="1200" dirty="0"/>
                        <a:t>7</a:t>
                      </a:r>
                      <a:endParaRPr lang="en-IN" sz="1200" dirty="0"/>
                    </a:p>
                  </a:txBody>
                  <a:tcPr/>
                </a:tc>
                <a:tc>
                  <a:txBody>
                    <a:bodyPr/>
                    <a:lstStyle/>
                    <a:p>
                      <a:r>
                        <a:rPr lang="en-US" sz="1200" dirty="0"/>
                        <a:t>Lithium ion Battery</a:t>
                      </a:r>
                      <a:endParaRPr lang="en-IN" sz="1200" dirty="0"/>
                    </a:p>
                  </a:txBody>
                  <a:tcPr/>
                </a:tc>
                <a:tc>
                  <a:txBody>
                    <a:bodyPr/>
                    <a:lstStyle/>
                    <a:p>
                      <a:pPr algn="ctr"/>
                      <a:r>
                        <a:rPr lang="en-US" sz="1200" dirty="0"/>
                        <a:t>3</a:t>
                      </a:r>
                      <a:endParaRPr lang="en-IN" sz="1200" dirty="0"/>
                    </a:p>
                  </a:txBody>
                  <a:tcPr/>
                </a:tc>
                <a:tc>
                  <a:txBody>
                    <a:bodyPr/>
                    <a:lstStyle/>
                    <a:p>
                      <a:pPr algn="ctr"/>
                      <a:r>
                        <a:rPr lang="en-US" sz="1200" dirty="0"/>
                        <a:t>174</a:t>
                      </a:r>
                      <a:endParaRPr lang="en-IN" sz="1200" dirty="0"/>
                    </a:p>
                  </a:txBody>
                  <a:tcPr/>
                </a:tc>
                <a:extLst>
                  <a:ext uri="{0D108BD9-81ED-4DB2-BD59-A6C34878D82A}">
                    <a16:rowId xmlns:a16="http://schemas.microsoft.com/office/drawing/2014/main" xmlns="" val="4149134334"/>
                  </a:ext>
                </a:extLst>
              </a:tr>
              <a:tr h="266461">
                <a:tc>
                  <a:txBody>
                    <a:bodyPr/>
                    <a:lstStyle/>
                    <a:p>
                      <a:pPr algn="ctr"/>
                      <a:r>
                        <a:rPr lang="en-US" sz="1200" dirty="0"/>
                        <a:t>8</a:t>
                      </a:r>
                      <a:endParaRPr lang="en-IN" sz="1200" dirty="0"/>
                    </a:p>
                  </a:txBody>
                  <a:tcPr/>
                </a:tc>
                <a:tc>
                  <a:txBody>
                    <a:bodyPr/>
                    <a:lstStyle/>
                    <a:p>
                      <a:r>
                        <a:rPr lang="en-US" sz="1200" dirty="0"/>
                        <a:t>TP4056 Battery charging module</a:t>
                      </a:r>
                      <a:endParaRPr lang="en-IN" sz="1200" dirty="0"/>
                    </a:p>
                  </a:txBody>
                  <a:tcPr/>
                </a:tc>
                <a:tc>
                  <a:txBody>
                    <a:bodyPr/>
                    <a:lstStyle/>
                    <a:p>
                      <a:pPr algn="ctr"/>
                      <a:r>
                        <a:rPr lang="en-US" sz="1200" dirty="0"/>
                        <a:t>1</a:t>
                      </a:r>
                      <a:endParaRPr lang="en-IN" sz="1200" dirty="0"/>
                    </a:p>
                  </a:txBody>
                  <a:tcPr/>
                </a:tc>
                <a:tc>
                  <a:txBody>
                    <a:bodyPr/>
                    <a:lstStyle/>
                    <a:p>
                      <a:pPr algn="ctr"/>
                      <a:r>
                        <a:rPr lang="en-US" sz="1200" dirty="0"/>
                        <a:t>23</a:t>
                      </a:r>
                      <a:endParaRPr lang="en-IN" sz="1200" dirty="0"/>
                    </a:p>
                  </a:txBody>
                  <a:tcPr/>
                </a:tc>
                <a:extLst>
                  <a:ext uri="{0D108BD9-81ED-4DB2-BD59-A6C34878D82A}">
                    <a16:rowId xmlns:a16="http://schemas.microsoft.com/office/drawing/2014/main" xmlns="" val="201149987"/>
                  </a:ext>
                </a:extLst>
              </a:tr>
              <a:tr h="266461">
                <a:tc>
                  <a:txBody>
                    <a:bodyPr/>
                    <a:lstStyle/>
                    <a:p>
                      <a:pPr algn="ctr"/>
                      <a:r>
                        <a:rPr lang="en-US" sz="1200" dirty="0"/>
                        <a:t>9</a:t>
                      </a:r>
                      <a:endParaRPr lang="en-IN" sz="1200" dirty="0"/>
                    </a:p>
                  </a:txBody>
                  <a:tcPr/>
                </a:tc>
                <a:tc>
                  <a:txBody>
                    <a:bodyPr/>
                    <a:lstStyle/>
                    <a:p>
                      <a:r>
                        <a:rPr lang="en-US" sz="1200" dirty="0"/>
                        <a:t>Potentiometer</a:t>
                      </a:r>
                      <a:endParaRPr lang="en-IN" sz="1200" dirty="0"/>
                    </a:p>
                  </a:txBody>
                  <a:tcPr/>
                </a:tc>
                <a:tc>
                  <a:txBody>
                    <a:bodyPr/>
                    <a:lstStyle/>
                    <a:p>
                      <a:pPr algn="ctr"/>
                      <a:r>
                        <a:rPr lang="en-US" sz="1200" dirty="0"/>
                        <a:t>1</a:t>
                      </a:r>
                      <a:endParaRPr lang="en-IN" sz="1200" dirty="0"/>
                    </a:p>
                  </a:txBody>
                  <a:tcPr/>
                </a:tc>
                <a:tc>
                  <a:txBody>
                    <a:bodyPr/>
                    <a:lstStyle/>
                    <a:p>
                      <a:pPr algn="ctr"/>
                      <a:r>
                        <a:rPr lang="en-US" sz="1200" dirty="0"/>
                        <a:t>12</a:t>
                      </a:r>
                      <a:endParaRPr lang="en-IN" sz="1200" dirty="0"/>
                    </a:p>
                  </a:txBody>
                  <a:tcPr/>
                </a:tc>
                <a:extLst>
                  <a:ext uri="{0D108BD9-81ED-4DB2-BD59-A6C34878D82A}">
                    <a16:rowId xmlns:a16="http://schemas.microsoft.com/office/drawing/2014/main" xmlns="" val="885837061"/>
                  </a:ext>
                </a:extLst>
              </a:tr>
              <a:tr h="266461">
                <a:tc>
                  <a:txBody>
                    <a:bodyPr/>
                    <a:lstStyle/>
                    <a:p>
                      <a:pPr algn="ctr"/>
                      <a:r>
                        <a:rPr lang="en-US" sz="1200" dirty="0"/>
                        <a:t>10</a:t>
                      </a:r>
                      <a:endParaRPr lang="en-IN" sz="1200" dirty="0"/>
                    </a:p>
                  </a:txBody>
                  <a:tcPr/>
                </a:tc>
                <a:tc>
                  <a:txBody>
                    <a:bodyPr/>
                    <a:lstStyle/>
                    <a:p>
                      <a:r>
                        <a:rPr lang="en-US" sz="1200" dirty="0"/>
                        <a:t>ESP32 Cam</a:t>
                      </a:r>
                      <a:endParaRPr lang="en-IN" sz="1200" dirty="0"/>
                    </a:p>
                  </a:txBody>
                  <a:tcPr/>
                </a:tc>
                <a:tc>
                  <a:txBody>
                    <a:bodyPr/>
                    <a:lstStyle/>
                    <a:p>
                      <a:pPr algn="ctr"/>
                      <a:r>
                        <a:rPr lang="en-US" sz="1200" dirty="0"/>
                        <a:t>1</a:t>
                      </a:r>
                      <a:endParaRPr lang="en-IN" sz="1200" dirty="0"/>
                    </a:p>
                  </a:txBody>
                  <a:tcPr/>
                </a:tc>
                <a:tc>
                  <a:txBody>
                    <a:bodyPr/>
                    <a:lstStyle/>
                    <a:p>
                      <a:pPr algn="ctr"/>
                      <a:r>
                        <a:rPr lang="en-US" sz="1200" dirty="0"/>
                        <a:t>490</a:t>
                      </a:r>
                      <a:endParaRPr lang="en-IN" sz="1200" dirty="0"/>
                    </a:p>
                  </a:txBody>
                  <a:tcPr/>
                </a:tc>
                <a:extLst>
                  <a:ext uri="{0D108BD9-81ED-4DB2-BD59-A6C34878D82A}">
                    <a16:rowId xmlns:a16="http://schemas.microsoft.com/office/drawing/2014/main" xmlns="" val="756281106"/>
                  </a:ext>
                </a:extLst>
              </a:tr>
              <a:tr h="266461">
                <a:tc>
                  <a:txBody>
                    <a:bodyPr/>
                    <a:lstStyle/>
                    <a:p>
                      <a:pPr algn="ctr"/>
                      <a:r>
                        <a:rPr lang="en-US" sz="1200" dirty="0"/>
                        <a:t>11</a:t>
                      </a:r>
                      <a:endParaRPr lang="en-IN" sz="1200" dirty="0"/>
                    </a:p>
                  </a:txBody>
                  <a:tcPr/>
                </a:tc>
                <a:tc>
                  <a:txBody>
                    <a:bodyPr/>
                    <a:lstStyle/>
                    <a:p>
                      <a:r>
                        <a:rPr lang="en-US" sz="1200" dirty="0"/>
                        <a:t>L298N Motor Driver Module</a:t>
                      </a:r>
                      <a:endParaRPr lang="en-IN" sz="1200" dirty="0"/>
                    </a:p>
                  </a:txBody>
                  <a:tcPr/>
                </a:tc>
                <a:tc>
                  <a:txBody>
                    <a:bodyPr/>
                    <a:lstStyle/>
                    <a:p>
                      <a:pPr algn="ctr"/>
                      <a:r>
                        <a:rPr lang="en-US" sz="1200" dirty="0"/>
                        <a:t>1</a:t>
                      </a:r>
                      <a:endParaRPr lang="en-IN" sz="1200" dirty="0"/>
                    </a:p>
                  </a:txBody>
                  <a:tcPr/>
                </a:tc>
                <a:tc>
                  <a:txBody>
                    <a:bodyPr/>
                    <a:lstStyle/>
                    <a:p>
                      <a:pPr algn="ctr"/>
                      <a:r>
                        <a:rPr lang="en-US" sz="1200" dirty="0"/>
                        <a:t>125</a:t>
                      </a:r>
                      <a:endParaRPr lang="en-IN" sz="1200" dirty="0"/>
                    </a:p>
                  </a:txBody>
                  <a:tcPr/>
                </a:tc>
                <a:extLst>
                  <a:ext uri="{0D108BD9-81ED-4DB2-BD59-A6C34878D82A}">
                    <a16:rowId xmlns:a16="http://schemas.microsoft.com/office/drawing/2014/main" xmlns="" val="445999330"/>
                  </a:ext>
                </a:extLst>
              </a:tr>
              <a:tr h="266461">
                <a:tc>
                  <a:txBody>
                    <a:bodyPr/>
                    <a:lstStyle/>
                    <a:p>
                      <a:pPr algn="ctr"/>
                      <a:r>
                        <a:rPr lang="en-US" sz="1200" dirty="0"/>
                        <a:t>12</a:t>
                      </a:r>
                      <a:endParaRPr lang="en-IN" sz="1200" dirty="0"/>
                    </a:p>
                  </a:txBody>
                  <a:tcPr/>
                </a:tc>
                <a:tc>
                  <a:txBody>
                    <a:bodyPr/>
                    <a:lstStyle/>
                    <a:p>
                      <a:r>
                        <a:rPr lang="en-US" sz="1200" dirty="0"/>
                        <a:t>Switches</a:t>
                      </a:r>
                      <a:endParaRPr lang="en-IN" sz="1200" dirty="0"/>
                    </a:p>
                  </a:txBody>
                  <a:tcPr/>
                </a:tc>
                <a:tc>
                  <a:txBody>
                    <a:bodyPr/>
                    <a:lstStyle/>
                    <a:p>
                      <a:pPr algn="ctr"/>
                      <a:r>
                        <a:rPr lang="en-US" sz="1200" dirty="0"/>
                        <a:t>2</a:t>
                      </a:r>
                      <a:endParaRPr lang="en-IN" sz="1200" dirty="0"/>
                    </a:p>
                  </a:txBody>
                  <a:tcPr/>
                </a:tc>
                <a:tc>
                  <a:txBody>
                    <a:bodyPr/>
                    <a:lstStyle/>
                    <a:p>
                      <a:pPr algn="ctr"/>
                      <a:r>
                        <a:rPr lang="en-US" sz="1200" dirty="0"/>
                        <a:t>20</a:t>
                      </a:r>
                      <a:endParaRPr lang="en-IN" sz="1200" dirty="0"/>
                    </a:p>
                  </a:txBody>
                  <a:tcPr/>
                </a:tc>
                <a:extLst>
                  <a:ext uri="{0D108BD9-81ED-4DB2-BD59-A6C34878D82A}">
                    <a16:rowId xmlns:a16="http://schemas.microsoft.com/office/drawing/2014/main" xmlns="" val="777919851"/>
                  </a:ext>
                </a:extLst>
              </a:tr>
              <a:tr h="266461">
                <a:tc>
                  <a:txBody>
                    <a:bodyPr/>
                    <a:lstStyle/>
                    <a:p>
                      <a:pPr algn="ctr"/>
                      <a:r>
                        <a:rPr lang="en-US" sz="1200" dirty="0"/>
                        <a:t>13</a:t>
                      </a:r>
                      <a:endParaRPr lang="en-IN" sz="1200" dirty="0"/>
                    </a:p>
                  </a:txBody>
                  <a:tcPr/>
                </a:tc>
                <a:tc>
                  <a:txBody>
                    <a:bodyPr/>
                    <a:lstStyle/>
                    <a:p>
                      <a:r>
                        <a:rPr lang="en-US" sz="1200" dirty="0"/>
                        <a:t>Jumper wires</a:t>
                      </a:r>
                      <a:endParaRPr lang="en-IN" sz="1200" dirty="0"/>
                    </a:p>
                  </a:txBody>
                  <a:tcPr/>
                </a:tc>
                <a:tc>
                  <a:txBody>
                    <a:bodyPr/>
                    <a:lstStyle/>
                    <a:p>
                      <a:pPr algn="ctr"/>
                      <a:r>
                        <a:rPr lang="en-US" sz="1200" dirty="0"/>
                        <a:t>50</a:t>
                      </a:r>
                      <a:endParaRPr lang="en-IN" sz="1200" dirty="0"/>
                    </a:p>
                  </a:txBody>
                  <a:tcPr/>
                </a:tc>
                <a:tc>
                  <a:txBody>
                    <a:bodyPr/>
                    <a:lstStyle/>
                    <a:p>
                      <a:pPr algn="ctr"/>
                      <a:r>
                        <a:rPr lang="en-US" sz="1200" dirty="0"/>
                        <a:t>80</a:t>
                      </a:r>
                      <a:endParaRPr lang="en-IN" sz="1200" dirty="0"/>
                    </a:p>
                  </a:txBody>
                  <a:tcPr/>
                </a:tc>
                <a:extLst>
                  <a:ext uri="{0D108BD9-81ED-4DB2-BD59-A6C34878D82A}">
                    <a16:rowId xmlns:a16="http://schemas.microsoft.com/office/drawing/2014/main" xmlns="" val="444901857"/>
                  </a:ext>
                </a:extLst>
              </a:tr>
            </a:tbl>
          </a:graphicData>
        </a:graphic>
      </p:graphicFrame>
      <p:graphicFrame>
        <p:nvGraphicFramePr>
          <p:cNvPr id="15" name="Table 15">
            <a:extLst>
              <a:ext uri="{FF2B5EF4-FFF2-40B4-BE49-F238E27FC236}">
                <a16:creationId xmlns:a16="http://schemas.microsoft.com/office/drawing/2014/main" xmlns="" id="{582CF914-29DC-068A-AA0B-9D21AFF67AE0}"/>
              </a:ext>
            </a:extLst>
          </p:cNvPr>
          <p:cNvGraphicFramePr>
            <a:graphicFrameLocks noGrp="1"/>
          </p:cNvGraphicFramePr>
          <p:nvPr>
            <p:extLst>
              <p:ext uri="{D42A27DB-BD31-4B8C-83A1-F6EECF244321}">
                <p14:modId xmlns:p14="http://schemas.microsoft.com/office/powerpoint/2010/main" xmlns="" val="2153685314"/>
              </p:ext>
            </p:extLst>
          </p:nvPr>
        </p:nvGraphicFramePr>
        <p:xfrm>
          <a:off x="4860032" y="4803998"/>
          <a:ext cx="2016224" cy="274320"/>
        </p:xfrm>
        <a:graphic>
          <a:graphicData uri="http://schemas.openxmlformats.org/drawingml/2006/table">
            <a:tbl>
              <a:tblPr firstRow="1" bandRow="1">
                <a:tableStyleId>{ED083AE6-46FA-4A59-8FB0-9F97EB10719F}</a:tableStyleId>
              </a:tblPr>
              <a:tblGrid>
                <a:gridCol w="1080120">
                  <a:extLst>
                    <a:ext uri="{9D8B030D-6E8A-4147-A177-3AD203B41FA5}">
                      <a16:colId xmlns:a16="http://schemas.microsoft.com/office/drawing/2014/main" xmlns="" val="311037310"/>
                    </a:ext>
                  </a:extLst>
                </a:gridCol>
                <a:gridCol w="936104">
                  <a:extLst>
                    <a:ext uri="{9D8B030D-6E8A-4147-A177-3AD203B41FA5}">
                      <a16:colId xmlns:a16="http://schemas.microsoft.com/office/drawing/2014/main" xmlns="" val="4096555650"/>
                    </a:ext>
                  </a:extLst>
                </a:gridCol>
              </a:tblGrid>
              <a:tr h="267494">
                <a:tc>
                  <a:txBody>
                    <a:bodyPr/>
                    <a:lstStyle/>
                    <a:p>
                      <a:pPr algn="ctr"/>
                      <a:r>
                        <a:rPr lang="en-US" sz="1200" dirty="0"/>
                        <a:t>Total Cost</a:t>
                      </a:r>
                      <a:endParaRPr lang="en-IN" sz="1200" dirty="0"/>
                    </a:p>
                  </a:txBody>
                  <a:tcPr/>
                </a:tc>
                <a:tc>
                  <a:txBody>
                    <a:bodyPr/>
                    <a:lstStyle/>
                    <a:p>
                      <a:pPr algn="ctr"/>
                      <a:r>
                        <a:rPr lang="en-IN" sz="1200" b="0" u="none" strike="noStrike" cap="none" dirty="0">
                          <a:solidFill>
                            <a:srgbClr val="000000"/>
                          </a:solidFill>
                          <a:effectLst/>
                          <a:sym typeface="Arial"/>
                        </a:rPr>
                        <a:t>₹2940</a:t>
                      </a:r>
                      <a:endParaRPr lang="en-IN" sz="1200" dirty="0"/>
                    </a:p>
                  </a:txBody>
                  <a:tcPr/>
                </a:tc>
                <a:extLst>
                  <a:ext uri="{0D108BD9-81ED-4DB2-BD59-A6C34878D82A}">
                    <a16:rowId xmlns:a16="http://schemas.microsoft.com/office/drawing/2014/main" xmlns="" val="1945387144"/>
                  </a:ext>
                </a:extLst>
              </a:tr>
            </a:tbl>
          </a:graphicData>
        </a:graphic>
      </p:graphicFrame>
    </p:spTree>
    <p:extLst>
      <p:ext uri="{BB962C8B-B14F-4D97-AF65-F5344CB8AC3E}">
        <p14:creationId xmlns:p14="http://schemas.microsoft.com/office/powerpoint/2010/main" xmlns="" val="715401962"/>
      </p:ext>
    </p:extLst>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Applications</a:t>
            </a:r>
            <a:endParaRPr sz="2800" b="1" dirty="0">
              <a:latin typeface="Poppins" charset="0"/>
              <a:cs typeface="Poppins" charset="0"/>
            </a:endParaRPr>
          </a:p>
        </p:txBody>
      </p:sp>
      <p:sp>
        <p:nvSpPr>
          <p:cNvPr id="6" name="TextBox 5"/>
          <p:cNvSpPr txBox="1"/>
          <p:nvPr/>
        </p:nvSpPr>
        <p:spPr>
          <a:xfrm>
            <a:off x="1115616" y="1131590"/>
            <a:ext cx="6984776" cy="2893100"/>
          </a:xfrm>
          <a:prstGeom prst="rect">
            <a:avLst/>
          </a:prstGeom>
          <a:noFill/>
        </p:spPr>
        <p:txBody>
          <a:bodyPr wrap="square" rtlCol="0">
            <a:spAutoFit/>
          </a:bodyPr>
          <a:lstStyle/>
          <a:p>
            <a:pPr marL="342900" lvl="0" indent="-342900" fontAlgn="base">
              <a:buFont typeface="Wingdings" pitchFamily="2" charset="2"/>
              <a:buChar char="§"/>
            </a:pPr>
            <a:r>
              <a:rPr lang="en-US" dirty="0">
                <a:latin typeface="Times New Roman" pitchFamily="18" charset="0"/>
                <a:cs typeface="Times New Roman" pitchFamily="18" charset="0"/>
              </a:rPr>
              <a:t>Wireless controlled robots are very useful in many applications like remote surveillance, military etc.</a:t>
            </a:r>
          </a:p>
          <a:p>
            <a:pPr marL="342900" lvl="0" indent="-342900" fontAlgn="base">
              <a:buFont typeface="Wingdings" pitchFamily="2" charset="2"/>
              <a:buChar char="§"/>
            </a:pPr>
            <a:endParaRPr lang="en-US" dirty="0">
              <a:latin typeface="Times New Roman" pitchFamily="18" charset="0"/>
              <a:cs typeface="Times New Roman" pitchFamily="18" charset="0"/>
            </a:endParaRPr>
          </a:p>
          <a:p>
            <a:pPr marL="342900" lvl="0" indent="-342900" fontAlgn="base">
              <a:buFont typeface="Wingdings" pitchFamily="2" charset="2"/>
              <a:buChar char="§"/>
            </a:pPr>
            <a:r>
              <a:rPr lang="en-US" dirty="0">
                <a:latin typeface="Times New Roman" pitchFamily="18" charset="0"/>
                <a:cs typeface="Times New Roman" pitchFamily="18" charset="0"/>
              </a:rPr>
              <a:t>Hand gesture controlled robot can be made useful by physically challenged in wheelchairs</a:t>
            </a:r>
          </a:p>
          <a:p>
            <a:pPr marL="342900" lvl="0" indent="-342900" fontAlgn="base">
              <a:buFont typeface="Wingdings" pitchFamily="2" charset="2"/>
              <a:buChar char="§"/>
            </a:pPr>
            <a:endParaRPr lang="en-US" dirty="0">
              <a:latin typeface="Times New Roman" pitchFamily="18" charset="0"/>
              <a:cs typeface="Times New Roman" pitchFamily="18" charset="0"/>
            </a:endParaRPr>
          </a:p>
          <a:p>
            <a:pPr marL="342900" lvl="0" indent="-342900" fontAlgn="base">
              <a:buFont typeface="Wingdings" pitchFamily="2" charset="2"/>
              <a:buChar char="§"/>
            </a:pPr>
            <a:r>
              <a:rPr lang="en-US" dirty="0">
                <a:latin typeface="Times New Roman" pitchFamily="18" charset="0"/>
                <a:cs typeface="Times New Roman" pitchFamily="18" charset="0"/>
              </a:rPr>
              <a:t>Hand gesture controlled industrial grade robotic arms can be developed.</a:t>
            </a:r>
          </a:p>
          <a:p>
            <a:pPr marL="342900" lvl="0" indent="-342900" fontAlgn="base">
              <a:buFont typeface="Wingdings" pitchFamily="2" charset="2"/>
              <a:buChar char="§"/>
            </a:pPr>
            <a:endParaRPr lang="en-US" dirty="0">
              <a:latin typeface="Times New Roman" pitchFamily="18" charset="0"/>
              <a:cs typeface="Times New Roman" pitchFamily="18" charset="0"/>
            </a:endParaRPr>
          </a:p>
          <a:p>
            <a:pPr marL="342900" lvl="0" indent="-342900">
              <a:buFont typeface="Wingdings" pitchFamily="2" charset="2"/>
              <a:buChar char="§"/>
            </a:pPr>
            <a:r>
              <a:rPr lang="en-IN" dirty="0">
                <a:latin typeface="Times New Roman" pitchFamily="18" charset="0"/>
                <a:cs typeface="Times New Roman" pitchFamily="18" charset="0"/>
              </a:rPr>
              <a:t> Fire: To provide video feedback of the site for analysis. Geological surveys for e.g., Caves</a:t>
            </a:r>
          </a:p>
          <a:p>
            <a:pPr marL="342900" lvl="0" indent="-342900"/>
            <a:r>
              <a:rPr lang="en-IN"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342900" lvl="0" indent="-342900">
              <a:buFont typeface="Wingdings" pitchFamily="2" charset="2"/>
              <a:buChar char="§"/>
            </a:pPr>
            <a:r>
              <a:rPr lang="en-IN" dirty="0">
                <a:latin typeface="Times New Roman" pitchFamily="18" charset="0"/>
                <a:cs typeface="Times New Roman" pitchFamily="18" charset="0"/>
              </a:rPr>
              <a:t> It can be used in wildlife conservation </a:t>
            </a:r>
            <a:r>
              <a:rPr lang="en-IN" dirty="0" err="1">
                <a:latin typeface="Times New Roman" pitchFamily="18" charset="0"/>
                <a:cs typeface="Times New Roman" pitchFamily="18" charset="0"/>
              </a:rPr>
              <a:t>centers</a:t>
            </a:r>
            <a:r>
              <a:rPr lang="en-IN" dirty="0">
                <a:latin typeface="Times New Roman" pitchFamily="18" charset="0"/>
                <a:cs typeface="Times New Roman" pitchFamily="18" charset="0"/>
              </a:rPr>
              <a:t> to monitor animals using its live video stream. </a:t>
            </a: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xmlns="" id="{79A26891-1A51-4BA9-91F9-20E1A5B44531}"/>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24</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192CDEE2-97BC-0507-5331-A569989E5D36}"/>
              </a:ext>
            </a:extLst>
          </p:cNvPr>
          <p:cNvSpPr>
            <a:spLocks noGrp="1"/>
          </p:cNvSpPr>
          <p:nvPr>
            <p:ph type="subTitle" idx="1"/>
          </p:nvPr>
        </p:nvSpPr>
        <p:spPr/>
        <p:txBody>
          <a:bodyPr/>
          <a:lstStyle/>
          <a:p>
            <a:endParaRPr lang="en-IN"/>
          </a:p>
        </p:txBody>
      </p:sp>
      <p:sp>
        <p:nvSpPr>
          <p:cNvPr id="3" name="Title 2">
            <a:extLst>
              <a:ext uri="{FF2B5EF4-FFF2-40B4-BE49-F238E27FC236}">
                <a16:creationId xmlns:a16="http://schemas.microsoft.com/office/drawing/2014/main" xmlns="" id="{8DF0E26E-E614-8FD3-A230-E385DDDB09D2}"/>
              </a:ext>
            </a:extLst>
          </p:cNvPr>
          <p:cNvSpPr>
            <a:spLocks noGrp="1"/>
          </p:cNvSpPr>
          <p:nvPr>
            <p:ph type="title"/>
          </p:nvPr>
        </p:nvSpPr>
        <p:spPr/>
        <p:txBody>
          <a:bodyPr/>
          <a:lstStyle/>
          <a:p>
            <a:endParaRPr lang="en-IN"/>
          </a:p>
        </p:txBody>
      </p:sp>
      <p:pic>
        <p:nvPicPr>
          <p:cNvPr id="4" name="Picture 3" descr="WhatsApp Image 2022-04-15 at 1.51.33 PM.jpeg">
            <a:extLst>
              <a:ext uri="{FF2B5EF4-FFF2-40B4-BE49-F238E27FC236}">
                <a16:creationId xmlns:a16="http://schemas.microsoft.com/office/drawing/2014/main" xmlns="" id="{E2B0B22B-AE8D-1A62-3FD8-B1B75E335820}"/>
              </a:ext>
            </a:extLst>
          </p:cNvPr>
          <p:cNvPicPr>
            <a:picLocks noChangeAspect="1"/>
          </p:cNvPicPr>
          <p:nvPr/>
        </p:nvPicPr>
        <p:blipFill>
          <a:blip r:embed="rId3"/>
          <a:stretch>
            <a:fillRect/>
          </a:stretch>
        </p:blipFill>
        <p:spPr>
          <a:xfrm>
            <a:off x="0" y="0"/>
            <a:ext cx="9144000" cy="5143500"/>
          </a:xfrm>
          <a:prstGeom prst="rect">
            <a:avLst/>
          </a:prstGeom>
        </p:spPr>
      </p:pic>
      <p:sp>
        <p:nvSpPr>
          <p:cNvPr id="5" name="Google Shape;808;p39">
            <a:extLst>
              <a:ext uri="{FF2B5EF4-FFF2-40B4-BE49-F238E27FC236}">
                <a16:creationId xmlns:a16="http://schemas.microsoft.com/office/drawing/2014/main" xmlns="" id="{33E97243-2B2F-00E7-E5EF-48FE19DEEC24}"/>
              </a:ext>
            </a:extLst>
          </p:cNvPr>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1;p28">
            <a:extLst>
              <a:ext uri="{FF2B5EF4-FFF2-40B4-BE49-F238E27FC236}">
                <a16:creationId xmlns:a16="http://schemas.microsoft.com/office/drawing/2014/main" xmlns="" id="{40AA9774-143E-B02A-A240-1815D1ED3D13}"/>
              </a:ext>
            </a:extLst>
          </p:cNvPr>
          <p:cNvSpPr txBox="1">
            <a:spLocks/>
          </p:cNvSpPr>
          <p:nvPr/>
        </p:nvSpPr>
        <p:spPr>
          <a:xfrm>
            <a:off x="1475656" y="195486"/>
            <a:ext cx="5976664" cy="432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2pPr>
            <a:lvl3pPr marR="0" lvl="2"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3pPr>
            <a:lvl4pPr marR="0" lvl="3"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4pPr>
            <a:lvl5pPr marR="0" lvl="4"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5pPr>
            <a:lvl6pPr marR="0" lvl="5"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6pPr>
            <a:lvl7pPr marR="0" lvl="6"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7pPr>
            <a:lvl8pPr marR="0" lvl="7"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8pPr>
            <a:lvl9pPr marR="0" lvl="8"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9pPr>
          </a:lstStyle>
          <a:p>
            <a:r>
              <a:rPr lang="en-IN" sz="2800" b="1" dirty="0">
                <a:latin typeface="Poppins" charset="0"/>
                <a:cs typeface="Poppins" charset="0"/>
              </a:rPr>
              <a:t>Conclusion</a:t>
            </a:r>
          </a:p>
        </p:txBody>
      </p:sp>
      <p:sp>
        <p:nvSpPr>
          <p:cNvPr id="8" name="TextBox 7">
            <a:extLst>
              <a:ext uri="{FF2B5EF4-FFF2-40B4-BE49-F238E27FC236}">
                <a16:creationId xmlns:a16="http://schemas.microsoft.com/office/drawing/2014/main" xmlns="" id="{D980636C-6CA5-F067-F375-320938800EA6}"/>
              </a:ext>
            </a:extLst>
          </p:cNvPr>
          <p:cNvSpPr txBox="1"/>
          <p:nvPr/>
        </p:nvSpPr>
        <p:spPr>
          <a:xfrm>
            <a:off x="827584" y="915566"/>
            <a:ext cx="7596416" cy="4058227"/>
          </a:xfrm>
          <a:prstGeom prst="rect">
            <a:avLst/>
          </a:prstGeom>
          <a:noFill/>
        </p:spPr>
        <p:txBody>
          <a:bodyPr wrap="square">
            <a:spAutoFit/>
          </a:bodyPr>
          <a:lstStyle/>
          <a:p>
            <a:pPr marL="342900" indent="-342900" algn="just">
              <a:lnSpc>
                <a:spcPct val="115000"/>
              </a:lnSpc>
              <a:spcAft>
                <a:spcPts val="1000"/>
              </a:spcAft>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We have successfully implemented a hand-gesture-based interface for navigating a car-robot with some additional features such as control of speed and Esp-32 cam video monitoring of the robotic car . </a:t>
            </a:r>
          </a:p>
          <a:p>
            <a:pPr marL="342900" indent="-342900" algn="just">
              <a:lnSpc>
                <a:spcPct val="115000"/>
              </a:lnSpc>
              <a:spcAft>
                <a:spcPts val="1000"/>
              </a:spcAft>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 user can control a car-robot directly by using his or her hand trajectories. In this project accelerometer based hand  gesture-controlled robot works based on accelerometer outputs, which correspond to hand movements and sends that data to the lily pad Arduino which assigns specific value to the movements. </a:t>
            </a:r>
          </a:p>
          <a:p>
            <a:pPr marL="342900" indent="-342900" algn="just">
              <a:spcAft>
                <a:spcPts val="1000"/>
              </a:spcAft>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This information is transferred through the HC-05 Bluetooth Module (Master) to the receiver of robot. On the other end, the information is received wirelessly via HC-05 Bluetooth Module (slave). </a:t>
            </a:r>
          </a:p>
          <a:p>
            <a:pPr marL="342900" indent="-342900" algn="just">
              <a:lnSpc>
                <a:spcPct val="115000"/>
              </a:lnSpc>
              <a:spcAft>
                <a:spcPts val="1000"/>
              </a:spcAft>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These decisions are sent to the motor driver, which triggers the motors in specific configurations to make the robot move in different directions. </a:t>
            </a:r>
          </a:p>
          <a:p>
            <a:pPr marL="342900" indent="-342900" algn="just">
              <a:lnSpc>
                <a:spcPct val="115000"/>
              </a:lnSpc>
              <a:spcAft>
                <a:spcPts val="1000"/>
              </a:spcAft>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Thus this proposed system will be helpful in various applications and will surely fulfil in all aspects and provide benefits to society and the people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xmlns="" id="{FEF303B5-108B-AF16-2A77-94A28A857031}"/>
              </a:ext>
            </a:extLst>
          </p:cNvPr>
          <p:cNvSpPr txBox="1"/>
          <p:nvPr/>
        </p:nvSpPr>
        <p:spPr>
          <a:xfrm>
            <a:off x="8639944" y="4835723"/>
            <a:ext cx="504056" cy="276999"/>
          </a:xfrm>
          <a:prstGeom prst="rect">
            <a:avLst/>
          </a:prstGeom>
          <a:noFill/>
        </p:spPr>
        <p:txBody>
          <a:bodyPr wrap="square" rtlCol="0">
            <a:spAutoFit/>
          </a:bodyPr>
          <a:lstStyle/>
          <a:p>
            <a:r>
              <a:rPr lang="en-IN" sz="1200" dirty="0"/>
              <a:t>25</a:t>
            </a:r>
          </a:p>
        </p:txBody>
      </p:sp>
    </p:spTree>
    <p:extLst>
      <p:ext uri="{BB962C8B-B14F-4D97-AF65-F5344CB8AC3E}">
        <p14:creationId xmlns:p14="http://schemas.microsoft.com/office/powerpoint/2010/main" xmlns="" val="1760877926"/>
      </p:ext>
    </p:extLst>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20538"/>
            <a:ext cx="9144000"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Future Scope </a:t>
            </a:r>
            <a:endParaRPr sz="2800" b="1" dirty="0">
              <a:latin typeface="Poppins" charset="0"/>
              <a:cs typeface="Poppins" charset="0"/>
            </a:endParaRPr>
          </a:p>
        </p:txBody>
      </p:sp>
      <p:sp>
        <p:nvSpPr>
          <p:cNvPr id="6" name="TextBox 5"/>
          <p:cNvSpPr txBox="1"/>
          <p:nvPr/>
        </p:nvSpPr>
        <p:spPr>
          <a:xfrm>
            <a:off x="827584" y="1052777"/>
            <a:ext cx="7488832" cy="2959134"/>
          </a:xfrm>
          <a:prstGeom prst="rect">
            <a:avLst/>
          </a:prstGeom>
          <a:noFill/>
        </p:spPr>
        <p:txBody>
          <a:bodyPr wrap="square" rtlCol="0">
            <a:spAutoFit/>
          </a:bodyPr>
          <a:lstStyle/>
          <a:p>
            <a:pPr marL="342900" indent="-342900" algn="just">
              <a:lnSpc>
                <a:spcPct val="150000"/>
              </a:lnSpc>
              <a:buFont typeface="Wingdings" pitchFamily="2" charset="2"/>
              <a:buChar char="§"/>
            </a:pPr>
            <a:r>
              <a:rPr lang="en-US" dirty="0">
                <a:latin typeface="Times New Roman" pitchFamily="18" charset="0"/>
                <a:cs typeface="Times New Roman" pitchFamily="18" charset="0"/>
              </a:rPr>
              <a:t>The future of gesture controlled technology is very promising.</a:t>
            </a:r>
          </a:p>
          <a:p>
            <a:pPr marL="342900" indent="-342900" algn="just">
              <a:lnSpc>
                <a:spcPct val="150000"/>
              </a:lnSpc>
              <a:buFont typeface="Wingdings" pitchFamily="2" charset="2"/>
              <a:buChar char="§"/>
            </a:pPr>
            <a:r>
              <a:rPr lang="en-US" dirty="0">
                <a:latin typeface="Times New Roman" pitchFamily="18" charset="0"/>
                <a:cs typeface="Times New Roman" pitchFamily="18" charset="0"/>
              </a:rPr>
              <a:t>Video gaming will become more interesting and creative with the help of hand gesture control technology</a:t>
            </a:r>
          </a:p>
          <a:p>
            <a:pPr marL="342900" indent="-342900" algn="just">
              <a:lnSpc>
                <a:spcPct val="150000"/>
              </a:lnSpc>
              <a:buFont typeface="Wingdings" pitchFamily="2" charset="2"/>
              <a:buChar char="§"/>
            </a:pPr>
            <a:r>
              <a:rPr lang="en-US" dirty="0">
                <a:latin typeface="Times New Roman" pitchFamily="18" charset="0"/>
                <a:cs typeface="Times New Roman" pitchFamily="18" charset="0"/>
              </a:rPr>
              <a:t>Discovery people for their studies on animals by playing different sounds &amp; for their exploration. </a:t>
            </a:r>
          </a:p>
          <a:p>
            <a:pPr marL="342900" indent="-342900" algn="just">
              <a:lnSpc>
                <a:spcPct val="150000"/>
              </a:lnSpc>
              <a:buFont typeface="Wingdings" pitchFamily="2" charset="2"/>
              <a:buChar char="§"/>
            </a:pPr>
            <a:r>
              <a:rPr lang="en-US" dirty="0">
                <a:latin typeface="Times New Roman" pitchFamily="18" charset="0"/>
                <a:cs typeface="Times New Roman" pitchFamily="18" charset="0"/>
              </a:rPr>
              <a:t>GPRS and GPS modules can be added for place location. A Video Camera can be added for Live streaming.</a:t>
            </a:r>
          </a:p>
          <a:p>
            <a:pPr marL="342900" indent="-342900" algn="just">
              <a:lnSpc>
                <a:spcPct val="150000"/>
              </a:lnSpc>
              <a:buFont typeface="Wingdings" pitchFamily="2" charset="2"/>
              <a:buChar char="§"/>
            </a:pPr>
            <a:r>
              <a:rPr lang="en-US" dirty="0">
                <a:latin typeface="Times New Roman" pitchFamily="18" charset="0"/>
                <a:cs typeface="Times New Roman" pitchFamily="18" charset="0"/>
              </a:rPr>
              <a:t> We can add bomb and metal detectors and can send to place, harmful for a person to go. </a:t>
            </a:r>
          </a:p>
          <a:p>
            <a:pPr marL="342900" indent="-342900" algn="just">
              <a:lnSpc>
                <a:spcPct val="150000"/>
              </a:lnSpc>
              <a:buFont typeface="Wingdings" pitchFamily="2" charset="2"/>
              <a:buChar char="§"/>
            </a:pPr>
            <a:r>
              <a:rPr lang="en-US" dirty="0">
                <a:latin typeface="Times New Roman" pitchFamily="18" charset="0"/>
                <a:cs typeface="Times New Roman" pitchFamily="18" charset="0"/>
              </a:rPr>
              <a:t>Gesture  controlled robots has a potential in growing market all around the world. </a:t>
            </a:r>
          </a:p>
          <a:p>
            <a:pPr>
              <a:lnSpc>
                <a:spcPct val="150000"/>
              </a:lnSpc>
            </a:pPr>
            <a:endParaRPr lang="en-US" dirty="0"/>
          </a:p>
        </p:txBody>
      </p:sp>
      <p:sp>
        <p:nvSpPr>
          <p:cNvPr id="7" name="TextBox 6">
            <a:extLst>
              <a:ext uri="{FF2B5EF4-FFF2-40B4-BE49-F238E27FC236}">
                <a16:creationId xmlns:a16="http://schemas.microsoft.com/office/drawing/2014/main" xmlns="" id="{D1FE6990-6A4B-494C-9C86-C2C953AB6C76}"/>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26</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30224"/>
            <a:ext cx="9144000"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References</a:t>
            </a:r>
            <a:endParaRPr sz="2800" b="1" dirty="0">
              <a:latin typeface="Poppins" charset="0"/>
              <a:cs typeface="Poppins" charset="0"/>
            </a:endParaRPr>
          </a:p>
        </p:txBody>
      </p:sp>
      <p:sp>
        <p:nvSpPr>
          <p:cNvPr id="3" name="TextBox 2">
            <a:extLst>
              <a:ext uri="{FF2B5EF4-FFF2-40B4-BE49-F238E27FC236}">
                <a16:creationId xmlns:a16="http://schemas.microsoft.com/office/drawing/2014/main" xmlns="" id="{91B2DA85-4235-4D60-8268-15B387ADF6CD}"/>
              </a:ext>
            </a:extLst>
          </p:cNvPr>
          <p:cNvSpPr txBox="1"/>
          <p:nvPr/>
        </p:nvSpPr>
        <p:spPr>
          <a:xfrm>
            <a:off x="971600" y="1275606"/>
            <a:ext cx="7416824" cy="3413563"/>
          </a:xfrm>
          <a:prstGeom prst="rect">
            <a:avLst/>
          </a:prstGeom>
          <a:noFill/>
        </p:spPr>
        <p:txBody>
          <a:bodyPr wrap="square" rtlCol="0">
            <a:spAutoFit/>
          </a:bodyPr>
          <a:lstStyle/>
          <a:p>
            <a:pPr marL="342900" lvl="0" indent="-342900" algn="just">
              <a:lnSpc>
                <a:spcPct val="150000"/>
              </a:lnSpc>
              <a:buFont typeface="+mj-lt"/>
              <a:buAutoNum type="arabicParenR"/>
            </a:pPr>
            <a:r>
              <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Ch. Prem Kumar and </a:t>
            </a:r>
            <a:r>
              <a:rPr lang="en-IN"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Salumari</a:t>
            </a:r>
            <a:r>
              <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Madhu, “Gesture Control Robot with Arduino,” IOP Conference Series: Materials Science and Engineering, vol. 455, conference 1, 2018.</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arenR"/>
            </a:pPr>
            <a:r>
              <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 Siddharth </a:t>
            </a:r>
            <a:r>
              <a:rPr lang="en-IN"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Rautaray</a:t>
            </a:r>
            <a:r>
              <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and Anupam Agrawal, “Real Time Gesture Recognition System for Interaction in Dynamic Environment,” in Procedia Technology, vol. 4, pp. 595-599, 2012</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arenR"/>
            </a:pPr>
            <a:r>
              <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Dinesh Kumar </a:t>
            </a:r>
            <a:r>
              <a:rPr lang="en-IN"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Bhusare</a:t>
            </a:r>
            <a:r>
              <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Shilpa </a:t>
            </a:r>
            <a:r>
              <a:rPr lang="en-IN"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Karale</a:t>
            </a:r>
            <a:r>
              <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Pooja Pawar and R. K. </a:t>
            </a:r>
            <a:r>
              <a:rPr lang="en-IN"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Sarawale</a:t>
            </a:r>
            <a:r>
              <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“Hand Gesture by Using Robotic Car Control,” in International Journal of Advanced Research in Computer Engineering &amp; Technology, vol. 4, no. 3, pp. 830-833, March 2015</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mj-lt"/>
              <a:buAutoNum type="arabicParenR"/>
            </a:pPr>
            <a:r>
              <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Vijaya Laxmi, “Image Processing Based Hand Gesture Controlled Robot On Raspberry Pi,” in International Journal of Engineering &amp; Science Research, vol. 6, no. 3, pp. 49-54, March 2016.</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635D4BD3-DF9C-4B7A-A631-1E1056091BB2}"/>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27</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30224"/>
            <a:ext cx="9144000"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Acknowledgement</a:t>
            </a:r>
            <a:endParaRPr sz="2800" b="1" dirty="0">
              <a:latin typeface="Poppins" charset="0"/>
              <a:cs typeface="Poppins" charset="0"/>
            </a:endParaRPr>
          </a:p>
        </p:txBody>
      </p:sp>
      <p:sp>
        <p:nvSpPr>
          <p:cNvPr id="6" name="TextBox 5">
            <a:extLst>
              <a:ext uri="{FF2B5EF4-FFF2-40B4-BE49-F238E27FC236}">
                <a16:creationId xmlns:a16="http://schemas.microsoft.com/office/drawing/2014/main" xmlns="" id="{635D4BD3-DF9C-4B7A-A631-1E1056091BB2}"/>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28</a:t>
            </a:fld>
            <a:endParaRPr lang="en-IN" dirty="0"/>
          </a:p>
        </p:txBody>
      </p:sp>
      <p:sp>
        <p:nvSpPr>
          <p:cNvPr id="2" name="TextBox 1">
            <a:extLst>
              <a:ext uri="{FF2B5EF4-FFF2-40B4-BE49-F238E27FC236}">
                <a16:creationId xmlns:a16="http://schemas.microsoft.com/office/drawing/2014/main" xmlns="" id="{E8AE3957-3F7F-464D-B50F-9711ED06B7C4}"/>
              </a:ext>
            </a:extLst>
          </p:cNvPr>
          <p:cNvSpPr txBox="1"/>
          <p:nvPr/>
        </p:nvSpPr>
        <p:spPr>
          <a:xfrm>
            <a:off x="611560" y="755918"/>
            <a:ext cx="7813376" cy="4753987"/>
          </a:xfrm>
          <a:prstGeom prst="rect">
            <a:avLst/>
          </a:prstGeom>
          <a:noFill/>
        </p:spPr>
        <p:txBody>
          <a:bodyPr wrap="square" rtlCol="0">
            <a:spAutoFit/>
          </a:bodyPr>
          <a:lstStyle/>
          <a:p>
            <a:pPr marL="342900" indent="-342900" algn="just">
              <a:lnSpc>
                <a:spcPct val="150000"/>
              </a:lnSpc>
              <a:buFont typeface="Wingdings" pitchFamily="2" charset="2"/>
              <a:buChar char="§"/>
            </a:pPr>
            <a:r>
              <a:rPr lang="en-US" dirty="0">
                <a:latin typeface="Times New Roman" panose="02020603050405020304" pitchFamily="18" charset="0"/>
                <a:cs typeface="Times New Roman" panose="02020603050405020304" pitchFamily="18" charset="0"/>
              </a:rPr>
              <a:t>It is always a pleasure to remind the fine people in the “SDM COLLEGE OF ENGINEERING AND TECHNOLOGY DHARWAD” We consider it a privilege to express our sincere gratitude and respect to all those who guided and inspired us for this project.</a:t>
            </a:r>
          </a:p>
          <a:p>
            <a:pPr marL="342900" indent="-342900" algn="just">
              <a:lnSpc>
                <a:spcPct val="150000"/>
              </a:lnSpc>
              <a:buFont typeface="Wingdings" pitchFamily="2" charset="2"/>
              <a:buChar char="§"/>
            </a:pPr>
            <a:r>
              <a:rPr lang="en-US" dirty="0">
                <a:latin typeface="Times New Roman" panose="02020603050405020304" pitchFamily="18" charset="0"/>
                <a:cs typeface="Times New Roman" panose="02020603050405020304" pitchFamily="18" charset="0"/>
              </a:rPr>
              <a:t>We express our heartfelt thanks to our guide Prof. M Vijay Kumar, Assistant Professor, Department of Electronics and Communication, SDM College of Engineering and Technology, Dharwad, for his valuable guidance and suggestions. </a:t>
            </a:r>
          </a:p>
          <a:p>
            <a:pPr marL="342900" indent="-342900" algn="just">
              <a:lnSpc>
                <a:spcPct val="150000"/>
              </a:lnSpc>
              <a:buFont typeface="Wingdings" pitchFamily="2" charset="2"/>
              <a:buChar char="§"/>
            </a:pPr>
            <a:r>
              <a:rPr lang="en-US" dirty="0">
                <a:latin typeface="Times New Roman" panose="02020603050405020304" pitchFamily="18" charset="0"/>
                <a:cs typeface="Times New Roman" panose="02020603050405020304" pitchFamily="18" charset="0"/>
              </a:rPr>
              <a:t>We are humbly thankful to Prof. Dr. Vijaya C, H.O.D., Department of Electronics and Communication, SDM College of Engineering and Technology, Dharwad, for providing us with all the facilities that were required. </a:t>
            </a:r>
          </a:p>
          <a:p>
            <a:pPr marL="342900" indent="-342900" algn="just">
              <a:lnSpc>
                <a:spcPct val="150000"/>
              </a:lnSpc>
              <a:buFont typeface="Wingdings" pitchFamily="2" charset="2"/>
              <a:buChar char="§"/>
            </a:pPr>
            <a:r>
              <a:rPr lang="en-US" dirty="0">
                <a:latin typeface="Times New Roman" panose="02020603050405020304" pitchFamily="18" charset="0"/>
                <a:cs typeface="Times New Roman" panose="02020603050405020304" pitchFamily="18" charset="0"/>
              </a:rPr>
              <a:t>We would like to express our immense gratitude to Dr. K. Gopinath, Principal SDM College of Engineering and Technology, Dharwad, for his timely help and inspiration.</a:t>
            </a:r>
          </a:p>
          <a:p>
            <a:pPr marL="342900" indent="-342900" algn="just">
              <a:lnSpc>
                <a:spcPct val="150000"/>
              </a:lnSpc>
              <a:buFont typeface="Wingdings" pitchFamily="2" charset="2"/>
              <a:buChar char="§"/>
            </a:pPr>
            <a:r>
              <a:rPr lang="en-US" dirty="0">
                <a:latin typeface="Times New Roman" panose="02020603050405020304" pitchFamily="18" charset="0"/>
                <a:cs typeface="Times New Roman" panose="02020603050405020304" pitchFamily="18" charset="0"/>
              </a:rPr>
              <a:t>We would like to express our immense gratitude to our friends and seniors for providing some of the components which is required in our project.</a:t>
            </a:r>
            <a:endParaRPr lang="en-IN"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990771178"/>
      </p:ext>
    </p:extLst>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14659"/>
            <a:ext cx="9144000" cy="5143500"/>
          </a:xfrm>
          <a:prstGeom prst="rect">
            <a:avLst/>
          </a:prstGeom>
        </p:spPr>
      </p:pic>
      <p:sp>
        <p:nvSpPr>
          <p:cNvPr id="10" name="Google Shape;241;p28"/>
          <p:cNvSpPr txBox="1">
            <a:spLocks noGrp="1"/>
          </p:cNvSpPr>
          <p:nvPr>
            <p:ph type="title" idx="4294967295"/>
          </p:nvPr>
        </p:nvSpPr>
        <p:spPr>
          <a:xfrm>
            <a:off x="1043608" y="1506289"/>
            <a:ext cx="7056784" cy="21602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accent6">
                    <a:lumMod val="25000"/>
                  </a:schemeClr>
                </a:solidFill>
                <a:latin typeface="+mj-lt"/>
                <a:cs typeface="Poppins" charset="0"/>
              </a:rPr>
              <a:t>THANK YOU</a:t>
            </a:r>
            <a:endParaRPr sz="6000" b="1" dirty="0">
              <a:solidFill>
                <a:schemeClr val="accent6">
                  <a:lumMod val="25000"/>
                </a:schemeClr>
              </a:solidFill>
              <a:latin typeface="+mj-lt"/>
              <a:cs typeface="Poppins" charset="0"/>
            </a:endParaRPr>
          </a:p>
        </p:txBody>
      </p:sp>
      <p:sp>
        <p:nvSpPr>
          <p:cNvPr id="4" name="TextBox 3">
            <a:extLst>
              <a:ext uri="{FF2B5EF4-FFF2-40B4-BE49-F238E27FC236}">
                <a16:creationId xmlns:a16="http://schemas.microsoft.com/office/drawing/2014/main" xmlns="" id="{9C77A411-C993-4F79-9BD1-E4FFAE298BCC}"/>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29</a:t>
            </a:fld>
            <a:endParaRPr lang="en-IN" dirty="0"/>
          </a:p>
        </p:txBody>
      </p:sp>
    </p:spTree>
    <p:extLst>
      <p:ext uri="{BB962C8B-B14F-4D97-AF65-F5344CB8AC3E}">
        <p14:creationId xmlns:p14="http://schemas.microsoft.com/office/powerpoint/2010/main" xmlns="" val="1509014479"/>
      </p:ext>
    </p:extLst>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3" name="Picture 22" descr="WhatsApp Image 2022-04-15 at 1.51.33 PM.jpeg"/>
          <p:cNvPicPr>
            <a:picLocks noChangeAspect="1"/>
          </p:cNvPicPr>
          <p:nvPr/>
        </p:nvPicPr>
        <p:blipFill>
          <a:blip r:embed="rId3"/>
          <a:stretch>
            <a:fillRect/>
          </a:stretch>
        </p:blipFill>
        <p:spPr>
          <a:xfrm>
            <a:off x="0" y="20538"/>
            <a:ext cx="9144000" cy="5143500"/>
          </a:xfrm>
          <a:prstGeom prst="rect">
            <a:avLst/>
          </a:prstGeom>
        </p:spPr>
      </p:pic>
      <p:pic>
        <p:nvPicPr>
          <p:cNvPr id="31" name="Picture 30" descr="WhatsApp Image 2022-04-14 at 5.54.09 PM.jpeg"/>
          <p:cNvPicPr>
            <a:picLocks noChangeAspect="1"/>
          </p:cNvPicPr>
          <p:nvPr/>
        </p:nvPicPr>
        <p:blipFill>
          <a:blip r:embed="rId4"/>
          <a:srcRect l="3704" t="6238" r="3704" b="3318"/>
          <a:stretch>
            <a:fillRect/>
          </a:stretch>
        </p:blipFill>
        <p:spPr>
          <a:xfrm>
            <a:off x="3419872" y="1275606"/>
            <a:ext cx="2520280" cy="3080341"/>
          </a:xfrm>
          <a:prstGeom prst="rect">
            <a:avLst/>
          </a:prstGeom>
        </p:spPr>
      </p:pic>
      <p:sp>
        <p:nvSpPr>
          <p:cNvPr id="4" name="TextBox 3"/>
          <p:cNvSpPr txBox="1"/>
          <p:nvPr/>
        </p:nvSpPr>
        <p:spPr>
          <a:xfrm>
            <a:off x="1475656" y="1419622"/>
            <a:ext cx="2304256" cy="646331"/>
          </a:xfrm>
          <a:prstGeom prst="rect">
            <a:avLst/>
          </a:prstGeom>
          <a:noFill/>
        </p:spPr>
        <p:txBody>
          <a:bodyPr wrap="square" rtlCol="0">
            <a:spAutoFit/>
          </a:bodyPr>
          <a:lstStyle/>
          <a:p>
            <a:pPr algn="just"/>
            <a:r>
              <a:rPr lang="en-US" sz="1200" dirty="0">
                <a:latin typeface="Times New Roman" pitchFamily="18" charset="0"/>
                <a:cs typeface="Times New Roman" pitchFamily="18" charset="0"/>
              </a:rPr>
              <a:t>Robot is an electromechanical machine that can perform tasks automatically</a:t>
            </a:r>
          </a:p>
        </p:txBody>
      </p:sp>
      <p:sp>
        <p:nvSpPr>
          <p:cNvPr id="5" name="TextBox 4"/>
          <p:cNvSpPr txBox="1"/>
          <p:nvPr/>
        </p:nvSpPr>
        <p:spPr>
          <a:xfrm>
            <a:off x="5724128" y="1419622"/>
            <a:ext cx="2088232" cy="677108"/>
          </a:xfrm>
          <a:prstGeom prst="rect">
            <a:avLst/>
          </a:prstGeom>
          <a:noFill/>
        </p:spPr>
        <p:txBody>
          <a:bodyPr wrap="square" rtlCol="0">
            <a:spAutoFit/>
          </a:bodyPr>
          <a:lstStyle/>
          <a:p>
            <a:pPr algn="just"/>
            <a:r>
              <a:rPr lang="en-US" sz="1200" dirty="0">
                <a:latin typeface="Times New Roman" pitchFamily="18" charset="0"/>
                <a:cs typeface="Times New Roman" pitchFamily="18" charset="0"/>
              </a:rPr>
              <a:t>Robots are autonomous and semi autonomous </a:t>
            </a:r>
          </a:p>
          <a:p>
            <a:pPr algn="just"/>
            <a:endParaRPr lang="en-US" dirty="0">
              <a:latin typeface="Times New Roman" pitchFamily="18" charset="0"/>
              <a:cs typeface="Times New Roman" pitchFamily="18" charset="0"/>
            </a:endParaRPr>
          </a:p>
        </p:txBody>
      </p:sp>
      <p:sp>
        <p:nvSpPr>
          <p:cNvPr id="7" name="TextBox 6"/>
          <p:cNvSpPr txBox="1"/>
          <p:nvPr/>
        </p:nvSpPr>
        <p:spPr>
          <a:xfrm>
            <a:off x="1547664" y="3867894"/>
            <a:ext cx="2232248" cy="677108"/>
          </a:xfrm>
          <a:prstGeom prst="rect">
            <a:avLst/>
          </a:prstGeom>
          <a:noFill/>
        </p:spPr>
        <p:txBody>
          <a:bodyPr wrap="square" rtlCol="0">
            <a:spAutoFit/>
          </a:bodyPr>
          <a:lstStyle/>
          <a:p>
            <a:r>
              <a:rPr lang="en-US" sz="1200" dirty="0">
                <a:latin typeface="Times New Roman" pitchFamily="18" charset="0"/>
                <a:cs typeface="Times New Roman" pitchFamily="18" charset="0"/>
              </a:rPr>
              <a:t>Robots plays an important role in  military  , medical  , manufacturing etc</a:t>
            </a:r>
            <a:r>
              <a:rPr lang="en-US" dirty="0"/>
              <a:t>…</a:t>
            </a:r>
          </a:p>
        </p:txBody>
      </p:sp>
      <p:sp>
        <p:nvSpPr>
          <p:cNvPr id="8" name="TextBox 7"/>
          <p:cNvSpPr txBox="1"/>
          <p:nvPr/>
        </p:nvSpPr>
        <p:spPr>
          <a:xfrm>
            <a:off x="5796136" y="3939902"/>
            <a:ext cx="2304256" cy="646331"/>
          </a:xfrm>
          <a:prstGeom prst="rect">
            <a:avLst/>
          </a:prstGeom>
          <a:noFill/>
        </p:spPr>
        <p:txBody>
          <a:bodyPr wrap="square" rtlCol="0">
            <a:spAutoFit/>
          </a:bodyPr>
          <a:lstStyle/>
          <a:p>
            <a:pPr algn="just"/>
            <a:r>
              <a:rPr lang="en-US" sz="1200" dirty="0">
                <a:latin typeface="Times New Roman" pitchFamily="18" charset="0"/>
                <a:cs typeface="Times New Roman" pitchFamily="18" charset="0"/>
              </a:rPr>
              <a:t>Robots are needed to operate at high speed and with great accuracy.</a:t>
            </a:r>
          </a:p>
        </p:txBody>
      </p:sp>
      <p:sp>
        <p:nvSpPr>
          <p:cNvPr id="10" name="TextBox 9"/>
          <p:cNvSpPr txBox="1"/>
          <p:nvPr/>
        </p:nvSpPr>
        <p:spPr>
          <a:xfrm>
            <a:off x="827584" y="1419622"/>
            <a:ext cx="576064" cy="523220"/>
          </a:xfrm>
          <a:prstGeom prst="rect">
            <a:avLst/>
          </a:prstGeom>
          <a:noFill/>
        </p:spPr>
        <p:txBody>
          <a:bodyPr wrap="square" rtlCol="0">
            <a:spAutoFit/>
          </a:bodyPr>
          <a:lstStyle/>
          <a:p>
            <a:r>
              <a:rPr lang="en-US" sz="2800" dirty="0">
                <a:latin typeface="Times New Roman" pitchFamily="18" charset="0"/>
                <a:cs typeface="Times New Roman" pitchFamily="18" charset="0"/>
              </a:rPr>
              <a:t>01</a:t>
            </a:r>
          </a:p>
        </p:txBody>
      </p:sp>
      <p:sp>
        <p:nvSpPr>
          <p:cNvPr id="11" name="TextBox 10"/>
          <p:cNvSpPr txBox="1"/>
          <p:nvPr/>
        </p:nvSpPr>
        <p:spPr>
          <a:xfrm>
            <a:off x="8028384" y="1275606"/>
            <a:ext cx="576064" cy="523220"/>
          </a:xfrm>
          <a:prstGeom prst="rect">
            <a:avLst/>
          </a:prstGeom>
          <a:noFill/>
        </p:spPr>
        <p:txBody>
          <a:bodyPr wrap="square" rtlCol="0">
            <a:spAutoFit/>
          </a:bodyPr>
          <a:lstStyle/>
          <a:p>
            <a:r>
              <a:rPr lang="en-US" sz="2800" dirty="0">
                <a:latin typeface="Times New Roman" pitchFamily="18" charset="0"/>
                <a:cs typeface="Times New Roman" pitchFamily="18" charset="0"/>
              </a:rPr>
              <a:t>02</a:t>
            </a:r>
          </a:p>
        </p:txBody>
      </p:sp>
      <p:sp>
        <p:nvSpPr>
          <p:cNvPr id="12" name="TextBox 11"/>
          <p:cNvSpPr txBox="1"/>
          <p:nvPr/>
        </p:nvSpPr>
        <p:spPr>
          <a:xfrm>
            <a:off x="899592" y="3867894"/>
            <a:ext cx="576064" cy="523220"/>
          </a:xfrm>
          <a:prstGeom prst="rect">
            <a:avLst/>
          </a:prstGeom>
          <a:noFill/>
        </p:spPr>
        <p:txBody>
          <a:bodyPr wrap="square" rtlCol="0">
            <a:spAutoFit/>
          </a:bodyPr>
          <a:lstStyle/>
          <a:p>
            <a:r>
              <a:rPr lang="en-US" sz="2800" dirty="0">
                <a:latin typeface="Times New Roman" pitchFamily="18" charset="0"/>
                <a:cs typeface="Times New Roman" pitchFamily="18" charset="0"/>
              </a:rPr>
              <a:t>03</a:t>
            </a:r>
          </a:p>
        </p:txBody>
      </p:sp>
      <p:sp>
        <p:nvSpPr>
          <p:cNvPr id="14" name="TextBox 13"/>
          <p:cNvSpPr txBox="1"/>
          <p:nvPr/>
        </p:nvSpPr>
        <p:spPr>
          <a:xfrm>
            <a:off x="8100392" y="3867894"/>
            <a:ext cx="576064" cy="523220"/>
          </a:xfrm>
          <a:prstGeom prst="rect">
            <a:avLst/>
          </a:prstGeom>
          <a:noFill/>
        </p:spPr>
        <p:txBody>
          <a:bodyPr wrap="square" rtlCol="0">
            <a:spAutoFit/>
          </a:bodyPr>
          <a:lstStyle/>
          <a:p>
            <a:r>
              <a:rPr lang="en-US" sz="2800" dirty="0">
                <a:latin typeface="Times New Roman" pitchFamily="18" charset="0"/>
                <a:cs typeface="Times New Roman" pitchFamily="18" charset="0"/>
              </a:rPr>
              <a:t>04</a:t>
            </a:r>
          </a:p>
        </p:txBody>
      </p:sp>
      <p:cxnSp>
        <p:nvCxnSpPr>
          <p:cNvPr id="22" name="Straight Connector 21"/>
          <p:cNvCxnSpPr/>
          <p:nvPr/>
        </p:nvCxnSpPr>
        <p:spPr>
          <a:xfrm>
            <a:off x="1547664" y="1347614"/>
            <a:ext cx="2232248"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5" name="Straight Connector 24"/>
          <p:cNvCxnSpPr/>
          <p:nvPr/>
        </p:nvCxnSpPr>
        <p:spPr>
          <a:xfrm>
            <a:off x="5652120" y="1347614"/>
            <a:ext cx="2232248"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7" name="Straight Connector 26"/>
          <p:cNvCxnSpPr/>
          <p:nvPr/>
        </p:nvCxnSpPr>
        <p:spPr>
          <a:xfrm>
            <a:off x="3779912" y="1347614"/>
            <a:ext cx="288032" cy="576064"/>
          </a:xfrm>
          <a:prstGeom prst="line">
            <a:avLst/>
          </a:prstGeom>
        </p:spPr>
        <p:style>
          <a:lnRef idx="2">
            <a:schemeClr val="accent4"/>
          </a:lnRef>
          <a:fillRef idx="0">
            <a:schemeClr val="accent4"/>
          </a:fillRef>
          <a:effectRef idx="1">
            <a:schemeClr val="accent4"/>
          </a:effectRef>
          <a:fontRef idx="minor">
            <a:schemeClr val="tx1"/>
          </a:fontRef>
        </p:style>
      </p:cxnSp>
      <p:cxnSp>
        <p:nvCxnSpPr>
          <p:cNvPr id="35" name="Straight Connector 34"/>
          <p:cNvCxnSpPr/>
          <p:nvPr/>
        </p:nvCxnSpPr>
        <p:spPr>
          <a:xfrm flipH="1">
            <a:off x="5436096" y="1347614"/>
            <a:ext cx="216024" cy="576064"/>
          </a:xfrm>
          <a:prstGeom prst="line">
            <a:avLst/>
          </a:prstGeom>
        </p:spPr>
        <p:style>
          <a:lnRef idx="2">
            <a:schemeClr val="accent4"/>
          </a:lnRef>
          <a:fillRef idx="0">
            <a:schemeClr val="accent4"/>
          </a:fillRef>
          <a:effectRef idx="1">
            <a:schemeClr val="accent4"/>
          </a:effectRef>
          <a:fontRef idx="minor">
            <a:schemeClr val="tx1"/>
          </a:fontRef>
        </p:style>
      </p:cxnSp>
      <p:cxnSp>
        <p:nvCxnSpPr>
          <p:cNvPr id="37" name="Straight Connector 36"/>
          <p:cNvCxnSpPr/>
          <p:nvPr/>
        </p:nvCxnSpPr>
        <p:spPr>
          <a:xfrm>
            <a:off x="1619672" y="4659982"/>
            <a:ext cx="2160240"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43" name="Straight Connector 42"/>
          <p:cNvCxnSpPr/>
          <p:nvPr/>
        </p:nvCxnSpPr>
        <p:spPr>
          <a:xfrm>
            <a:off x="5796136" y="4659982"/>
            <a:ext cx="2232248"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45" name="Straight Connector 44"/>
          <p:cNvCxnSpPr/>
          <p:nvPr/>
        </p:nvCxnSpPr>
        <p:spPr>
          <a:xfrm flipV="1">
            <a:off x="3779912" y="4083918"/>
            <a:ext cx="288032" cy="576064"/>
          </a:xfrm>
          <a:prstGeom prst="line">
            <a:avLst/>
          </a:prstGeom>
        </p:spPr>
        <p:style>
          <a:lnRef idx="2">
            <a:schemeClr val="accent4"/>
          </a:lnRef>
          <a:fillRef idx="0">
            <a:schemeClr val="accent4"/>
          </a:fillRef>
          <a:effectRef idx="1">
            <a:schemeClr val="accent4"/>
          </a:effectRef>
          <a:fontRef idx="minor">
            <a:schemeClr val="tx1"/>
          </a:fontRef>
        </p:style>
      </p:cxnSp>
      <p:cxnSp>
        <p:nvCxnSpPr>
          <p:cNvPr id="55" name="Straight Connector 54"/>
          <p:cNvCxnSpPr/>
          <p:nvPr/>
        </p:nvCxnSpPr>
        <p:spPr>
          <a:xfrm>
            <a:off x="5436096" y="4083918"/>
            <a:ext cx="360040" cy="576064"/>
          </a:xfrm>
          <a:prstGeom prst="line">
            <a:avLst/>
          </a:prstGeom>
        </p:spPr>
        <p:style>
          <a:lnRef idx="2">
            <a:schemeClr val="accent4"/>
          </a:lnRef>
          <a:fillRef idx="0">
            <a:schemeClr val="accent4"/>
          </a:fillRef>
          <a:effectRef idx="1">
            <a:schemeClr val="accent4"/>
          </a:effectRef>
          <a:fontRef idx="minor">
            <a:schemeClr val="tx1"/>
          </a:fontRef>
        </p:style>
      </p:cxnSp>
      <p:sp>
        <p:nvSpPr>
          <p:cNvPr id="24" name="Google Shape;808;p39"/>
          <p:cNvSpPr/>
          <p:nvPr/>
        </p:nvSpPr>
        <p:spPr>
          <a:xfrm>
            <a:off x="755576" y="627534"/>
            <a:ext cx="6408712" cy="28803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27"/>
          <p:cNvSpPr txBox="1">
            <a:spLocks noGrp="1"/>
          </p:cNvSpPr>
          <p:nvPr>
            <p:ph type="title"/>
          </p:nvPr>
        </p:nvSpPr>
        <p:spPr>
          <a:xfrm>
            <a:off x="755576" y="267494"/>
            <a:ext cx="7056784" cy="7200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hat is R</a:t>
            </a:r>
            <a:r>
              <a:rPr lang="en-US" dirty="0"/>
              <a:t>o</a:t>
            </a:r>
            <a:r>
              <a:rPr lang="en" dirty="0"/>
              <a:t>bot ?</a:t>
            </a:r>
            <a:endParaRPr dirty="0"/>
          </a:p>
        </p:txBody>
      </p:sp>
      <p:sp>
        <p:nvSpPr>
          <p:cNvPr id="28" name="TextBox 27">
            <a:extLst>
              <a:ext uri="{FF2B5EF4-FFF2-40B4-BE49-F238E27FC236}">
                <a16:creationId xmlns:a16="http://schemas.microsoft.com/office/drawing/2014/main" xmlns="" id="{06CD7C07-39EB-40C6-8767-6B776FBA2D1E}"/>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3</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03648" y="627534"/>
            <a:ext cx="5832648" cy="28803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41;p28"/>
          <p:cNvSpPr txBox="1">
            <a:spLocks noGrp="1"/>
          </p:cNvSpPr>
          <p:nvPr>
            <p:ph type="title" idx="4294967295"/>
          </p:nvPr>
        </p:nvSpPr>
        <p:spPr>
          <a:xfrm>
            <a:off x="1475656" y="339502"/>
            <a:ext cx="5976664" cy="5040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Introduction</a:t>
            </a:r>
            <a:endParaRPr sz="2800" b="1" dirty="0">
              <a:latin typeface="Poppins" charset="0"/>
              <a:cs typeface="Poppins" charset="0"/>
            </a:endParaRPr>
          </a:p>
        </p:txBody>
      </p:sp>
      <p:sp>
        <p:nvSpPr>
          <p:cNvPr id="5" name="TextBox 4"/>
          <p:cNvSpPr txBox="1"/>
          <p:nvPr/>
        </p:nvSpPr>
        <p:spPr>
          <a:xfrm>
            <a:off x="971600" y="1275606"/>
            <a:ext cx="7056784" cy="2800767"/>
          </a:xfrm>
          <a:prstGeom prst="rect">
            <a:avLst/>
          </a:prstGeom>
          <a:noFill/>
        </p:spPr>
        <p:txBody>
          <a:bodyPr wrap="square" rtlCol="0">
            <a:spAutoFit/>
          </a:bodyPr>
          <a:lstStyle/>
          <a:p>
            <a:pPr marL="342900" indent="-342900" algn="just">
              <a:buFont typeface="Wingdings" pitchFamily="2" charset="2"/>
              <a:buChar char="§"/>
            </a:pPr>
            <a:r>
              <a:rPr lang="en-IN" sz="1600" dirty="0">
                <a:latin typeface="Times New Roman" pitchFamily="18" charset="0"/>
                <a:cs typeface="Times New Roman" pitchFamily="18" charset="0"/>
              </a:rPr>
              <a:t>Gestures provide an interface to both human and computer.</a:t>
            </a:r>
          </a:p>
          <a:p>
            <a:pPr marL="342900" indent="-342900" algn="just">
              <a:buFont typeface="Wingdings" pitchFamily="2" charset="2"/>
              <a:buChar char="§"/>
            </a:pPr>
            <a:endParaRPr lang="en-IN" sz="1600" dirty="0">
              <a:latin typeface="Times New Roman" pitchFamily="18" charset="0"/>
              <a:cs typeface="Times New Roman" pitchFamily="18" charset="0"/>
            </a:endParaRPr>
          </a:p>
          <a:p>
            <a:pPr marL="342900" indent="-342900" algn="just">
              <a:buFont typeface="Wingdings" pitchFamily="2" charset="2"/>
              <a:buChar char="§"/>
            </a:pPr>
            <a:r>
              <a:rPr lang="en-IN" sz="1600" dirty="0">
                <a:latin typeface="Times New Roman" pitchFamily="18" charset="0"/>
                <a:cs typeface="Times New Roman" pitchFamily="18" charset="0"/>
              </a:rPr>
              <a:t>Thus such gesture-based interfaces can not only substitute the common interfaces devices but can also be able to extend their functionality.</a:t>
            </a:r>
          </a:p>
          <a:p>
            <a:pPr marL="342900" indent="-342900" algn="just">
              <a:buFont typeface="Wingdings" pitchFamily="2" charset="2"/>
              <a:buChar char="§"/>
            </a:pPr>
            <a:endParaRPr lang="en-IN" sz="1600" dirty="0">
              <a:latin typeface="Times New Roman" pitchFamily="18" charset="0"/>
              <a:cs typeface="Times New Roman" pitchFamily="18" charset="0"/>
            </a:endParaRPr>
          </a:p>
          <a:p>
            <a:pPr marL="342900" indent="-342900" algn="just">
              <a:buFont typeface="Wingdings" pitchFamily="2" charset="2"/>
              <a:buChar char="§"/>
            </a:pPr>
            <a:r>
              <a:rPr lang="en-IN" sz="1600" dirty="0">
                <a:latin typeface="Times New Roman" pitchFamily="18" charset="0"/>
                <a:cs typeface="Times New Roman" pitchFamily="18" charset="0"/>
              </a:rPr>
              <a:t>So we </a:t>
            </a:r>
            <a:r>
              <a:rPr lang="en-IN" sz="1600" dirty="0" smtClean="0">
                <a:latin typeface="Times New Roman" pitchFamily="18" charset="0"/>
                <a:cs typeface="Times New Roman" pitchFamily="18" charset="0"/>
              </a:rPr>
              <a:t>have</a:t>
            </a:r>
            <a:r>
              <a:rPr lang="en-IN" sz="1600" dirty="0" smtClean="0">
                <a:latin typeface="Times New Roman" pitchFamily="18" charset="0"/>
                <a:cs typeface="Times New Roman" pitchFamily="18" charset="0"/>
              </a:rPr>
              <a:t> implemented </a:t>
            </a:r>
            <a:r>
              <a:rPr lang="en-IN" sz="1600" dirty="0">
                <a:latin typeface="Times New Roman" pitchFamily="18" charset="0"/>
                <a:cs typeface="Times New Roman" pitchFamily="18" charset="0"/>
              </a:rPr>
              <a:t>accelerometer-based Hand Gesture Control Robot by using Arduino UNO and Lilypad Arduino. </a:t>
            </a:r>
          </a:p>
          <a:p>
            <a:pPr marL="342900" indent="-342900" algn="just">
              <a:buFont typeface="Wingdings" pitchFamily="2" charset="2"/>
              <a:buChar char="§"/>
            </a:pPr>
            <a:endParaRPr lang="en-IN" sz="1600" dirty="0">
              <a:latin typeface="Times New Roman" pitchFamily="18" charset="0"/>
              <a:cs typeface="Times New Roman" pitchFamily="18" charset="0"/>
            </a:endParaRPr>
          </a:p>
          <a:p>
            <a:pPr marL="342900" indent="-342900" algn="just">
              <a:buFont typeface="Wingdings" pitchFamily="2" charset="2"/>
              <a:buChar char="§"/>
            </a:pPr>
            <a:r>
              <a:rPr lang="en-US" sz="1600" dirty="0">
                <a:latin typeface="Times New Roman" pitchFamily="18" charset="0"/>
                <a:cs typeface="Times New Roman" pitchFamily="18" charset="0"/>
              </a:rPr>
              <a:t>The project is based on wireless communication, where the data from the hand gestures is transmitted to the robot over a link (Transmitter – Receiver pair).</a:t>
            </a:r>
          </a:p>
          <a:p>
            <a:pPr marL="342900" indent="-342900" algn="just">
              <a:buFont typeface="Wingdings" pitchFamily="2" charset="2"/>
              <a:buChar char="§"/>
            </a:pPr>
            <a:endParaRPr lang="en-US" sz="1600" dirty="0"/>
          </a:p>
        </p:txBody>
      </p:sp>
      <p:sp>
        <p:nvSpPr>
          <p:cNvPr id="7" name="TextBox 6">
            <a:extLst>
              <a:ext uri="{FF2B5EF4-FFF2-40B4-BE49-F238E27FC236}">
                <a16:creationId xmlns:a16="http://schemas.microsoft.com/office/drawing/2014/main" xmlns="" id="{8444B907-A695-49D1-A20F-B3C4C026DE96}"/>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4</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75656" y="627534"/>
            <a:ext cx="5256584" cy="28803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267494"/>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latin typeface="Poppins" charset="0"/>
                <a:cs typeface="Poppins" charset="0"/>
              </a:rPr>
              <a:t>Literature Survey</a:t>
            </a:r>
            <a:endParaRPr sz="3200" b="1" dirty="0">
              <a:latin typeface="Poppins" charset="0"/>
              <a:cs typeface="Poppins" charset="0"/>
            </a:endParaRPr>
          </a:p>
        </p:txBody>
      </p:sp>
      <p:graphicFrame>
        <p:nvGraphicFramePr>
          <p:cNvPr id="5" name="Table 6">
            <a:extLst>
              <a:ext uri="{FF2B5EF4-FFF2-40B4-BE49-F238E27FC236}">
                <a16:creationId xmlns:a16="http://schemas.microsoft.com/office/drawing/2014/main" xmlns="" id="{2B334435-598E-453F-965D-727588992C90}"/>
              </a:ext>
            </a:extLst>
          </p:cNvPr>
          <p:cNvGraphicFramePr>
            <a:graphicFrameLocks noGrp="1"/>
          </p:cNvGraphicFramePr>
          <p:nvPr>
            <p:extLst>
              <p:ext uri="{D42A27DB-BD31-4B8C-83A1-F6EECF244321}">
                <p14:modId xmlns:p14="http://schemas.microsoft.com/office/powerpoint/2010/main" xmlns="" val="4290725804"/>
              </p:ext>
            </p:extLst>
          </p:nvPr>
        </p:nvGraphicFramePr>
        <p:xfrm>
          <a:off x="827585" y="1018979"/>
          <a:ext cx="7704858" cy="3929035"/>
        </p:xfrm>
        <a:graphic>
          <a:graphicData uri="http://schemas.openxmlformats.org/drawingml/2006/table">
            <a:tbl>
              <a:tblPr firstRow="1" bandRow="1">
                <a:tableStyleId>{5DA37D80-6434-44D0-A028-1B22A696006F}</a:tableStyleId>
              </a:tblPr>
              <a:tblGrid>
                <a:gridCol w="726872">
                  <a:extLst>
                    <a:ext uri="{9D8B030D-6E8A-4147-A177-3AD203B41FA5}">
                      <a16:colId xmlns:a16="http://schemas.microsoft.com/office/drawing/2014/main" xmlns="" val="241778253"/>
                    </a:ext>
                  </a:extLst>
                </a:gridCol>
                <a:gridCol w="2477127">
                  <a:extLst>
                    <a:ext uri="{9D8B030D-6E8A-4147-A177-3AD203B41FA5}">
                      <a16:colId xmlns:a16="http://schemas.microsoft.com/office/drawing/2014/main" xmlns="" val="505680848"/>
                    </a:ext>
                  </a:extLst>
                </a:gridCol>
                <a:gridCol w="1730146">
                  <a:extLst>
                    <a:ext uri="{9D8B030D-6E8A-4147-A177-3AD203B41FA5}">
                      <a16:colId xmlns:a16="http://schemas.microsoft.com/office/drawing/2014/main" xmlns="" val="1918381932"/>
                    </a:ext>
                  </a:extLst>
                </a:gridCol>
                <a:gridCol w="2770713">
                  <a:extLst>
                    <a:ext uri="{9D8B030D-6E8A-4147-A177-3AD203B41FA5}">
                      <a16:colId xmlns:a16="http://schemas.microsoft.com/office/drawing/2014/main" xmlns="" val="104568276"/>
                    </a:ext>
                  </a:extLst>
                </a:gridCol>
              </a:tblGrid>
              <a:tr h="576235">
                <a:tc>
                  <a:txBody>
                    <a:bodyPr/>
                    <a:lstStyle/>
                    <a:p>
                      <a:pPr algn="ctr"/>
                      <a:r>
                        <a:rPr lang="en-IN" sz="1400" dirty="0">
                          <a:latin typeface="Times New Roman" panose="02020603050405020304" pitchFamily="18" charset="0"/>
                          <a:cs typeface="Times New Roman" panose="02020603050405020304" pitchFamily="18" charset="0"/>
                        </a:rPr>
                        <a:t>S.no</a:t>
                      </a:r>
                    </a:p>
                  </a:txBody>
                  <a:tcPr anchor="ctr"/>
                </a:tc>
                <a:tc>
                  <a:txBody>
                    <a:bodyPr/>
                    <a:lstStyle/>
                    <a:p>
                      <a:pPr algn="ctr"/>
                      <a:r>
                        <a:rPr lang="en-IN" sz="1400" dirty="0">
                          <a:latin typeface="Times New Roman" panose="02020603050405020304" pitchFamily="18" charset="0"/>
                          <a:cs typeface="Times New Roman" panose="02020603050405020304" pitchFamily="18" charset="0"/>
                        </a:rPr>
                        <a:t>Paper and Publications</a:t>
                      </a:r>
                    </a:p>
                  </a:txBody>
                  <a:tcPr anchor="ctr"/>
                </a:tc>
                <a:tc>
                  <a:txBody>
                    <a:bodyPr/>
                    <a:lstStyle/>
                    <a:p>
                      <a:pPr algn="ctr"/>
                      <a:r>
                        <a:rPr lang="en-IN" dirty="0">
                          <a:latin typeface="Times New Roman" panose="02020603050405020304" pitchFamily="18" charset="0"/>
                          <a:cs typeface="Times New Roman" panose="02020603050405020304" pitchFamily="18" charset="0"/>
                        </a:rPr>
                        <a:t>Author </a:t>
                      </a:r>
                    </a:p>
                  </a:txBody>
                  <a:tcPr anchor="ctr"/>
                </a:tc>
                <a:tc>
                  <a:txBody>
                    <a:bodyPr/>
                    <a:lstStyle/>
                    <a:p>
                      <a:pPr algn="ctr"/>
                      <a:r>
                        <a:rPr lang="en-IN" dirty="0">
                          <a:latin typeface="Times New Roman" panose="02020603050405020304" pitchFamily="18" charset="0"/>
                          <a:cs typeface="Times New Roman" panose="02020603050405020304" pitchFamily="18" charset="0"/>
                        </a:rPr>
                        <a:t>Contents</a:t>
                      </a:r>
                    </a:p>
                  </a:txBody>
                  <a:tcPr anchor="ctr"/>
                </a:tc>
                <a:extLst>
                  <a:ext uri="{0D108BD9-81ED-4DB2-BD59-A6C34878D82A}">
                    <a16:rowId xmlns:a16="http://schemas.microsoft.com/office/drawing/2014/main" xmlns="" val="3631369505"/>
                  </a:ext>
                </a:extLst>
              </a:tr>
              <a:tr h="872558">
                <a:tc>
                  <a:txBody>
                    <a:bodyPr/>
                    <a:lstStyle/>
                    <a:p>
                      <a:pPr algn="ctr"/>
                      <a:r>
                        <a:rPr lang="en-IN" dirty="0">
                          <a:latin typeface="Times New Roman" panose="02020603050405020304" pitchFamily="18" charset="0"/>
                          <a:cs typeface="Times New Roman" panose="02020603050405020304" pitchFamily="18" charset="0"/>
                        </a:rPr>
                        <a:t>1</a:t>
                      </a:r>
                    </a:p>
                  </a:txBody>
                  <a:tcPr anchor="ctr"/>
                </a:tc>
                <a:tc>
                  <a:txBody>
                    <a:bodyPr/>
                    <a:lstStyle/>
                    <a:p>
                      <a:pPr algn="l"/>
                      <a:r>
                        <a:rPr lang="en-IN" dirty="0">
                          <a:latin typeface="Times New Roman" panose="02020603050405020304" pitchFamily="18" charset="0"/>
                          <a:cs typeface="Times New Roman" panose="02020603050405020304" pitchFamily="18" charset="0"/>
                        </a:rPr>
                        <a:t>Movement of robot using gestures of human</a:t>
                      </a:r>
                    </a:p>
                  </a:txBody>
                  <a:tcPr anchor="ctr"/>
                </a:tc>
                <a:tc>
                  <a:txBody>
                    <a:bodyPr/>
                    <a:lstStyle/>
                    <a:p>
                      <a:pPr algn="ctr"/>
                      <a:r>
                        <a:rPr lang="en-IN" dirty="0">
                          <a:latin typeface="Times New Roman" panose="02020603050405020304" pitchFamily="18" charset="0"/>
                          <a:cs typeface="Times New Roman" panose="02020603050405020304" pitchFamily="18" charset="0"/>
                        </a:rPr>
                        <a:t>Prem Kumar</a:t>
                      </a:r>
                    </a:p>
                  </a:txBody>
                  <a:tcPr anchor="ctr"/>
                </a:tc>
                <a:tc>
                  <a:txBody>
                    <a:bodyPr/>
                    <a:lstStyle/>
                    <a:p>
                      <a:pPr algn="just"/>
                      <a:r>
                        <a:rPr lang="en-IN" dirty="0">
                          <a:latin typeface="Times New Roman" panose="02020603050405020304" pitchFamily="18" charset="0"/>
                          <a:cs typeface="Times New Roman" panose="02020603050405020304" pitchFamily="18" charset="0"/>
                        </a:rPr>
                        <a:t>A wireless connection is used and helps to connect with robotic car and part of the body</a:t>
                      </a:r>
                    </a:p>
                    <a:p>
                      <a:pPr algn="just"/>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670141224"/>
                  </a:ext>
                </a:extLst>
              </a:tr>
              <a:tr h="675529">
                <a:tc>
                  <a:txBody>
                    <a:bodyPr/>
                    <a:lstStyle/>
                    <a:p>
                      <a:pPr algn="ctr"/>
                      <a:r>
                        <a:rPr lang="en-IN" dirty="0">
                          <a:latin typeface="Times New Roman" panose="02020603050405020304" pitchFamily="18" charset="0"/>
                          <a:cs typeface="Times New Roman" panose="02020603050405020304" pitchFamily="18" charset="0"/>
                        </a:rPr>
                        <a:t>2</a:t>
                      </a:r>
                    </a:p>
                  </a:txBody>
                  <a:tcPr anchor="ctr"/>
                </a:tc>
                <a:tc>
                  <a:txBody>
                    <a:bodyPr/>
                    <a:lstStyle/>
                    <a:p>
                      <a:pPr algn="l"/>
                      <a:r>
                        <a:rPr lang="en-IN" dirty="0">
                          <a:latin typeface="Times New Roman" panose="02020603050405020304" pitchFamily="18" charset="0"/>
                          <a:cs typeface="Times New Roman" panose="02020603050405020304" pitchFamily="18" charset="0"/>
                        </a:rPr>
                        <a:t>Gesture movement for physically impaired persons</a:t>
                      </a:r>
                    </a:p>
                  </a:txBody>
                  <a:tcPr anchor="ctr"/>
                </a:tc>
                <a:tc>
                  <a:txBody>
                    <a:bodyPr/>
                    <a:lstStyle/>
                    <a:p>
                      <a:pPr algn="ctr"/>
                      <a:r>
                        <a:rPr lang="en-IN" dirty="0">
                          <a:latin typeface="Times New Roman" panose="02020603050405020304" pitchFamily="18" charset="0"/>
                          <a:cs typeface="Times New Roman" panose="02020603050405020304" pitchFamily="18" charset="0"/>
                        </a:rPr>
                        <a:t>Pooja Pawar</a:t>
                      </a:r>
                    </a:p>
                  </a:txBody>
                  <a:tcPr anchor="ctr"/>
                </a:tc>
                <a:tc>
                  <a:txBody>
                    <a:bodyPr/>
                    <a:lstStyle/>
                    <a:p>
                      <a:pPr algn="just"/>
                      <a:r>
                        <a:rPr lang="en-IN" dirty="0">
                          <a:latin typeface="Times New Roman" panose="02020603050405020304" pitchFamily="18" charset="0"/>
                          <a:cs typeface="Times New Roman" panose="02020603050405020304" pitchFamily="18" charset="0"/>
                        </a:rPr>
                        <a:t>Robot can directly contact to people it will help to disable people for  movement of wheel chair</a:t>
                      </a:r>
                    </a:p>
                  </a:txBody>
                  <a:tcPr anchor="ctr"/>
                </a:tc>
                <a:extLst>
                  <a:ext uri="{0D108BD9-81ED-4DB2-BD59-A6C34878D82A}">
                    <a16:rowId xmlns:a16="http://schemas.microsoft.com/office/drawing/2014/main" xmlns="" val="2589585901"/>
                  </a:ext>
                </a:extLst>
              </a:tr>
              <a:tr h="675529">
                <a:tc>
                  <a:txBody>
                    <a:bodyPr/>
                    <a:lstStyle/>
                    <a:p>
                      <a:pPr algn="ctr"/>
                      <a:r>
                        <a:rPr lang="en-IN" dirty="0">
                          <a:latin typeface="Times New Roman" panose="02020603050405020304" pitchFamily="18" charset="0"/>
                          <a:cs typeface="Times New Roman" panose="02020603050405020304" pitchFamily="18" charset="0"/>
                        </a:rPr>
                        <a:t>3</a:t>
                      </a:r>
                    </a:p>
                  </a:txBody>
                  <a:tcPr anchor="ctr"/>
                </a:tc>
                <a:tc>
                  <a:txBody>
                    <a:bodyPr/>
                    <a:lstStyle/>
                    <a:p>
                      <a:pPr algn="l"/>
                      <a:r>
                        <a:rPr lang="en-IN" dirty="0">
                          <a:latin typeface="Times New Roman" panose="02020603050405020304" pitchFamily="18" charset="0"/>
                          <a:cs typeface="Times New Roman" panose="02020603050405020304" pitchFamily="18" charset="0"/>
                        </a:rPr>
                        <a:t>Gesture control using raspberry pi</a:t>
                      </a:r>
                    </a:p>
                  </a:txBody>
                  <a:tcPr anchor="ctr"/>
                </a:tc>
                <a:tc>
                  <a:txBody>
                    <a:bodyPr/>
                    <a:lstStyle/>
                    <a:p>
                      <a:pPr algn="ctr"/>
                      <a:r>
                        <a:rPr lang="en-IN" dirty="0">
                          <a:latin typeface="Times New Roman" panose="02020603050405020304" pitchFamily="18" charset="0"/>
                          <a:cs typeface="Times New Roman" panose="02020603050405020304" pitchFamily="18" charset="0"/>
                        </a:rPr>
                        <a:t>Vijayalakshmi</a:t>
                      </a:r>
                    </a:p>
                  </a:txBody>
                  <a:tcPr anchor="ctr"/>
                </a:tc>
                <a:tc>
                  <a:txBody>
                    <a:bodyPr/>
                    <a:lstStyle/>
                    <a:p>
                      <a:pPr algn="just"/>
                      <a:r>
                        <a:rPr lang="en-US" dirty="0">
                          <a:latin typeface="Times New Roman" panose="02020603050405020304" pitchFamily="18" charset="0"/>
                          <a:cs typeface="Times New Roman" panose="02020603050405020304" pitchFamily="18" charset="0"/>
                        </a:rPr>
                        <a:t>The main objective of this project is to create a hand gesture recognition robot</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2038875234"/>
                  </a:ext>
                </a:extLst>
              </a:tr>
              <a:tr h="872558">
                <a:tc>
                  <a:txBody>
                    <a:bodyPr/>
                    <a:lstStyle/>
                    <a:p>
                      <a:pPr algn="ctr"/>
                      <a:r>
                        <a:rPr lang="en-IN" dirty="0">
                          <a:latin typeface="Times New Roman" panose="02020603050405020304" pitchFamily="18" charset="0"/>
                          <a:cs typeface="Times New Roman" panose="02020603050405020304" pitchFamily="18" charset="0"/>
                        </a:rPr>
                        <a:t>4</a:t>
                      </a:r>
                    </a:p>
                  </a:txBody>
                  <a:tcPr anchor="ctr"/>
                </a:tc>
                <a:tc>
                  <a:txBody>
                    <a:bodyPr/>
                    <a:lstStyle/>
                    <a:p>
                      <a:pPr algn="l"/>
                      <a:r>
                        <a:rPr lang="en-US" dirty="0">
                          <a:latin typeface="Times New Roman" panose="02020603050405020304" pitchFamily="18" charset="0"/>
                          <a:cs typeface="Times New Roman" panose="02020603050405020304" pitchFamily="18" charset="0"/>
                        </a:rPr>
                        <a:t>Gesture to control the overall performance of a smart city</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IN"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Dinesh Bhushare</a:t>
                      </a:r>
                      <a:endParaRPr lang="en-IN" dirty="0">
                        <a:latin typeface="Times New Roman" panose="02020603050405020304" pitchFamily="18" charset="0"/>
                        <a:cs typeface="Times New Roman" panose="02020603050405020304" pitchFamily="18" charset="0"/>
                      </a:endParaRPr>
                    </a:p>
                  </a:txBody>
                  <a:tcPr anchor="ctr"/>
                </a:tc>
                <a:tc>
                  <a:txBody>
                    <a:bodyPr/>
                    <a:lstStyle/>
                    <a:p>
                      <a:pPr algn="just"/>
                      <a:r>
                        <a:rPr lang="en-US" dirty="0">
                          <a:latin typeface="Times New Roman" panose="02020603050405020304" pitchFamily="18" charset="0"/>
                          <a:cs typeface="Times New Roman" panose="02020603050405020304" pitchFamily="18" charset="0"/>
                        </a:rPr>
                        <a:t>This paper proposes a system to recognize the hand gestures of people using an inexpensive Raspberry pi</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4198025818"/>
                  </a:ext>
                </a:extLst>
              </a:tr>
            </a:tbl>
          </a:graphicData>
        </a:graphic>
      </p:graphicFrame>
      <p:sp>
        <p:nvSpPr>
          <p:cNvPr id="7" name="TextBox 6">
            <a:extLst>
              <a:ext uri="{FF2B5EF4-FFF2-40B4-BE49-F238E27FC236}">
                <a16:creationId xmlns:a16="http://schemas.microsoft.com/office/drawing/2014/main" xmlns="" id="{89F4C13B-0C25-4272-BB42-1DEBBCD3EAFB}"/>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5</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20538"/>
            <a:ext cx="9164968" cy="5164038"/>
          </a:xfrm>
          <a:prstGeom prst="rect">
            <a:avLst/>
          </a:prstGeom>
        </p:spPr>
      </p:pic>
      <p:sp>
        <p:nvSpPr>
          <p:cNvPr id="9" name="Google Shape;808;p39"/>
          <p:cNvSpPr/>
          <p:nvPr/>
        </p:nvSpPr>
        <p:spPr>
          <a:xfrm>
            <a:off x="899592" y="555526"/>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971600" y="267494"/>
            <a:ext cx="5112568" cy="3600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Poppins" charset="0"/>
                <a:cs typeface="Poppins" charset="0"/>
              </a:rPr>
              <a:t>Objectives</a:t>
            </a:r>
            <a:endParaRPr b="1" dirty="0">
              <a:latin typeface="Poppins" charset="0"/>
              <a:cs typeface="Poppins" charset="0"/>
            </a:endParaRPr>
          </a:p>
        </p:txBody>
      </p:sp>
      <p:pic>
        <p:nvPicPr>
          <p:cNvPr id="6" name="Picture 5" descr="maxresdefault.jpg"/>
          <p:cNvPicPr>
            <a:picLocks noChangeAspect="1"/>
          </p:cNvPicPr>
          <p:nvPr/>
        </p:nvPicPr>
        <p:blipFill>
          <a:blip r:embed="rId4"/>
          <a:srcRect l="32287" t="7947" r="25975" b="17800"/>
          <a:stretch>
            <a:fillRect/>
          </a:stretch>
        </p:blipFill>
        <p:spPr>
          <a:xfrm>
            <a:off x="6588224" y="339502"/>
            <a:ext cx="1944216" cy="19456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surveillance-robot.jpg"/>
          <p:cNvPicPr>
            <a:picLocks noChangeAspect="1"/>
          </p:cNvPicPr>
          <p:nvPr/>
        </p:nvPicPr>
        <p:blipFill>
          <a:blip r:embed="rId5"/>
          <a:srcRect l="25783" t="3495" r="25265" b="5037"/>
          <a:stretch>
            <a:fillRect/>
          </a:stretch>
        </p:blipFill>
        <p:spPr>
          <a:xfrm>
            <a:off x="5940152" y="2571750"/>
            <a:ext cx="1944216" cy="2320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755576" y="1419622"/>
            <a:ext cx="4824536" cy="1815882"/>
          </a:xfrm>
          <a:prstGeom prst="rect">
            <a:avLst/>
          </a:prstGeom>
          <a:noFill/>
        </p:spPr>
        <p:txBody>
          <a:bodyPr wrap="square" rtlCol="0">
            <a:spAutoFit/>
          </a:bodyPr>
          <a:lstStyle/>
          <a:p>
            <a:pPr marL="342900" indent="-342900">
              <a:buFont typeface="Wingdings" pitchFamily="2" charset="2"/>
              <a:buChar char="§"/>
            </a:pPr>
            <a:r>
              <a:rPr lang="en-US" dirty="0">
                <a:latin typeface="Times New Roman" pitchFamily="18" charset="0"/>
                <a:cs typeface="Times New Roman" pitchFamily="18" charset="0"/>
              </a:rPr>
              <a:t>The main objective is to make this device simple as well as economical so that it could be mass produced and can be used for the number of applications such as</a:t>
            </a:r>
          </a:p>
          <a:p>
            <a:pPr marL="342900" indent="-342900">
              <a:buFont typeface="Wingdings" pitchFamily="2" charset="2"/>
              <a:buChar char="§"/>
            </a:pPr>
            <a:endParaRPr lang="en-US" dirty="0">
              <a:latin typeface="Times New Roman" pitchFamily="18" charset="0"/>
              <a:cs typeface="Times New Roman" pitchFamily="18" charset="0"/>
            </a:endParaRPr>
          </a:p>
          <a:p>
            <a:pPr marL="342900" indent="-342900">
              <a:buFont typeface="Wingdings" pitchFamily="2" charset="2"/>
              <a:buChar char="§"/>
            </a:pPr>
            <a:r>
              <a:rPr lang="en-US" dirty="0">
                <a:latin typeface="Times New Roman" pitchFamily="18" charset="0"/>
                <a:cs typeface="Times New Roman" pitchFamily="18" charset="0"/>
              </a:rPr>
              <a:t>The physically challenged disabled person confined to wheel chair</a:t>
            </a:r>
          </a:p>
          <a:p>
            <a:pPr marL="342900" indent="-342900">
              <a:buFont typeface="Wingdings" pitchFamily="2" charset="2"/>
              <a:buChar char="§"/>
            </a:pPr>
            <a:endParaRPr lang="en-US" dirty="0">
              <a:latin typeface="Times New Roman" pitchFamily="18" charset="0"/>
              <a:cs typeface="Times New Roman" pitchFamily="18" charset="0"/>
            </a:endParaRPr>
          </a:p>
          <a:p>
            <a:pPr marL="342900" indent="-342900">
              <a:buFont typeface="Wingdings" pitchFamily="2" charset="2"/>
              <a:buChar char="§"/>
            </a:pPr>
            <a:r>
              <a:rPr lang="en-US" dirty="0">
                <a:latin typeface="Times New Roman" pitchFamily="18" charset="0"/>
                <a:cs typeface="Times New Roman" pitchFamily="18" charset="0"/>
              </a:rPr>
              <a:t> In Military Remote Surveillance </a:t>
            </a:r>
          </a:p>
        </p:txBody>
      </p:sp>
      <p:sp>
        <p:nvSpPr>
          <p:cNvPr id="11" name="TextBox 10">
            <a:extLst>
              <a:ext uri="{FF2B5EF4-FFF2-40B4-BE49-F238E27FC236}">
                <a16:creationId xmlns:a16="http://schemas.microsoft.com/office/drawing/2014/main" xmlns="" id="{AE9E5104-71FF-40BB-8953-94C90EB90CE6}"/>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6</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a:ln>
            <a:noFill/>
          </a:ln>
          <a:effectLst>
            <a:outerShdw blurRad="292100" dist="139700" dir="2700000" algn="tl" rotWithShape="0">
              <a:srgbClr val="333333">
                <a:alpha val="65000"/>
              </a:srgbClr>
            </a:outerShdw>
          </a:effectLst>
        </p:spPr>
      </p:pic>
      <p:sp>
        <p:nvSpPr>
          <p:cNvPr id="9" name="Google Shape;808;p39"/>
          <p:cNvSpPr/>
          <p:nvPr/>
        </p:nvSpPr>
        <p:spPr>
          <a:xfrm>
            <a:off x="1403648" y="483518"/>
            <a:ext cx="5400600" cy="28803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Poppins" charset="0"/>
                <a:cs typeface="Poppins" charset="0"/>
              </a:rPr>
              <a:t>Problem Statement </a:t>
            </a:r>
            <a:endParaRPr b="1" dirty="0">
              <a:latin typeface="Poppins" charset="0"/>
              <a:cs typeface="Poppins" charset="0"/>
            </a:endParaRPr>
          </a:p>
        </p:txBody>
      </p:sp>
      <p:pic>
        <p:nvPicPr>
          <p:cNvPr id="6" name="Picture 5" descr="how_to_make_line_followerobstacle_avoidingir_remote_control_and_android_application_control_robot_all_in_one_robot_odNATcokke.jpg"/>
          <p:cNvPicPr>
            <a:picLocks noChangeAspect="1"/>
          </p:cNvPicPr>
          <p:nvPr/>
        </p:nvPicPr>
        <p:blipFill>
          <a:blip r:embed="rId4"/>
          <a:srcRect l="8696" t="6848" r="15218" b="10977"/>
          <a:stretch>
            <a:fillRect/>
          </a:stretch>
        </p:blipFill>
        <p:spPr>
          <a:xfrm>
            <a:off x="899592" y="915566"/>
            <a:ext cx="2520280" cy="1728192"/>
          </a:xfrm>
          <a:prstGeom prst="rect">
            <a:avLst/>
          </a:prstGeom>
          <a:noFill/>
          <a:ln>
            <a:noFill/>
          </a:ln>
        </p:spPr>
      </p:pic>
      <p:pic>
        <p:nvPicPr>
          <p:cNvPr id="7" name="Picture 6" descr="images (2).jpeg"/>
          <p:cNvPicPr>
            <a:picLocks noChangeAspect="1"/>
          </p:cNvPicPr>
          <p:nvPr/>
        </p:nvPicPr>
        <p:blipFill>
          <a:blip r:embed="rId5"/>
          <a:stretch>
            <a:fillRect/>
          </a:stretch>
        </p:blipFill>
        <p:spPr>
          <a:xfrm>
            <a:off x="1187624" y="3075806"/>
            <a:ext cx="1973580" cy="1478280"/>
          </a:xfrm>
          <a:prstGeom prst="rect">
            <a:avLst/>
          </a:prstGeom>
          <a:noFill/>
          <a:ln>
            <a:noFill/>
          </a:ln>
        </p:spPr>
      </p:pic>
      <p:sp>
        <p:nvSpPr>
          <p:cNvPr id="11" name="TextBox 10"/>
          <p:cNvSpPr txBox="1"/>
          <p:nvPr/>
        </p:nvSpPr>
        <p:spPr>
          <a:xfrm>
            <a:off x="3707904" y="1491630"/>
            <a:ext cx="4896544" cy="2677656"/>
          </a:xfrm>
          <a:prstGeom prst="rect">
            <a:avLst/>
          </a:prstGeom>
          <a:noFill/>
        </p:spPr>
        <p:txBody>
          <a:bodyPr wrap="square" rtlCol="0">
            <a:spAutoFit/>
          </a:bodyPr>
          <a:lstStyle/>
          <a:p>
            <a:pPr marL="342900" indent="-342900" algn="just">
              <a:lnSpc>
                <a:spcPct val="150000"/>
              </a:lnSpc>
              <a:buFont typeface="Wingdings" pitchFamily="2" charset="2"/>
              <a:buChar char="§"/>
            </a:pPr>
            <a:r>
              <a:rPr lang="en-US" dirty="0">
                <a:latin typeface="Times New Roman" pitchFamily="18" charset="0"/>
                <a:cs typeface="Times New Roman" pitchFamily="18" charset="0"/>
              </a:rPr>
              <a:t>The traditional wired button , remote , mobile  controlled or using joystick  for controlling the  robot becomes very bulgy and it also limits the distance robots goes</a:t>
            </a:r>
          </a:p>
          <a:p>
            <a:pPr marL="342900" indent="-342900" algn="just">
              <a:lnSpc>
                <a:spcPct val="150000"/>
              </a:lnSpc>
              <a:buFont typeface="Wingdings" pitchFamily="2" charset="2"/>
              <a:buChar char="§"/>
            </a:pPr>
            <a:endParaRPr lang="en-US" dirty="0">
              <a:latin typeface="Times New Roman" pitchFamily="18" charset="0"/>
              <a:cs typeface="Times New Roman" pitchFamily="18" charset="0"/>
            </a:endParaRPr>
          </a:p>
          <a:p>
            <a:pPr marL="342900" indent="-342900" algn="just">
              <a:lnSpc>
                <a:spcPct val="150000"/>
              </a:lnSpc>
              <a:buFont typeface="Wingdings" pitchFamily="2" charset="2"/>
              <a:buChar char="§"/>
            </a:pPr>
            <a:r>
              <a:rPr lang="en-US" dirty="0">
                <a:latin typeface="Times New Roman" pitchFamily="18" charset="0"/>
                <a:cs typeface="Times New Roman" pitchFamily="18" charset="0"/>
              </a:rPr>
              <a:t>The basic idea of our project is to develop a system (Robot) which can recognize the human interaction with it to accomplish certain task assigned to it by human hand gesture trajectories</a:t>
            </a:r>
          </a:p>
        </p:txBody>
      </p:sp>
      <p:sp>
        <p:nvSpPr>
          <p:cNvPr id="12" name="TextBox 11">
            <a:extLst>
              <a:ext uri="{FF2B5EF4-FFF2-40B4-BE49-F238E27FC236}">
                <a16:creationId xmlns:a16="http://schemas.microsoft.com/office/drawing/2014/main" xmlns="" id="{595F3178-9F9F-424E-AC06-19F39BDBE88D}"/>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7</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cstate="print"/>
          <a:stretch>
            <a:fillRect/>
          </a:stretch>
        </p:blipFill>
        <p:spPr>
          <a:xfrm>
            <a:off x="0" y="0"/>
            <a:ext cx="9144000" cy="5143500"/>
          </a:xfrm>
          <a:prstGeom prst="rect">
            <a:avLst/>
          </a:prstGeom>
        </p:spPr>
      </p:pic>
      <p:sp>
        <p:nvSpPr>
          <p:cNvPr id="34" name="Google Shape;808;p39">
            <a:extLst>
              <a:ext uri="{FF2B5EF4-FFF2-40B4-BE49-F238E27FC236}">
                <a16:creationId xmlns:a16="http://schemas.microsoft.com/office/drawing/2014/main" xmlns="" id="{A3EBBF87-01B5-44CA-92E9-9389DF15D1F6}"/>
              </a:ext>
            </a:extLst>
          </p:cNvPr>
          <p:cNvSpPr/>
          <p:nvPr/>
        </p:nvSpPr>
        <p:spPr>
          <a:xfrm>
            <a:off x="1289977" y="494061"/>
            <a:ext cx="5400600" cy="28803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Poppins" charset="0"/>
                <a:cs typeface="Poppins" charset="0"/>
              </a:rPr>
              <a:t>Methodology</a:t>
            </a:r>
            <a:endParaRPr sz="2800" b="1" dirty="0">
              <a:latin typeface="Poppins" charset="0"/>
              <a:cs typeface="Poppins" charset="0"/>
            </a:endParaRPr>
          </a:p>
        </p:txBody>
      </p:sp>
      <p:sp>
        <p:nvSpPr>
          <p:cNvPr id="6" name="TextBox 5"/>
          <p:cNvSpPr txBox="1"/>
          <p:nvPr/>
        </p:nvSpPr>
        <p:spPr>
          <a:xfrm>
            <a:off x="1187624" y="2499743"/>
            <a:ext cx="7128792" cy="2031325"/>
          </a:xfrm>
          <a:prstGeom prst="rect">
            <a:avLst/>
          </a:prstGeom>
          <a:noFill/>
        </p:spPr>
        <p:txBody>
          <a:bodyPr wrap="square" rtlCol="0">
            <a:spAutoFit/>
          </a:bodyPr>
          <a:lstStyle/>
          <a:p>
            <a:pPr marL="342900" indent="-342900" algn="just">
              <a:buFont typeface="Wingdings" pitchFamily="2" charset="2"/>
              <a:buChar char="§"/>
            </a:pPr>
            <a:r>
              <a:rPr lang="en-US" dirty="0">
                <a:latin typeface="Times New Roman" pitchFamily="18" charset="0"/>
                <a:cs typeface="Times New Roman" pitchFamily="18" charset="0"/>
              </a:rPr>
              <a:t>A   Gesture is an action that has to convey a some piece of information or a data</a:t>
            </a:r>
          </a:p>
          <a:p>
            <a:pPr marL="342900" indent="-342900" algn="just">
              <a:buFont typeface="Wingdings" pitchFamily="2" charset="2"/>
              <a:buChar char="§"/>
            </a:pPr>
            <a:endParaRPr lang="en-US" dirty="0">
              <a:latin typeface="Times New Roman" pitchFamily="18" charset="0"/>
              <a:cs typeface="Times New Roman" pitchFamily="18" charset="0"/>
            </a:endParaRPr>
          </a:p>
          <a:p>
            <a:pPr marL="342900" indent="-342900" algn="just">
              <a:buFont typeface="Wingdings" pitchFamily="2" charset="2"/>
              <a:buChar char="§"/>
            </a:pPr>
            <a:r>
              <a:rPr lang="en-IN" dirty="0">
                <a:latin typeface="Times New Roman" pitchFamily="18" charset="0"/>
                <a:cs typeface="Times New Roman" pitchFamily="18" charset="0"/>
              </a:rPr>
              <a:t>The Wireless Hand Gesture controlled Robot will function by a wearable hand glove from which the movements of the hand can be used as the input for the movement of the robot.</a:t>
            </a:r>
          </a:p>
          <a:p>
            <a:pPr marL="342900" indent="-342900" algn="just">
              <a:buFont typeface="Wingdings" pitchFamily="2" charset="2"/>
              <a:buChar char="§"/>
            </a:pPr>
            <a:endParaRPr lang="en-IN" dirty="0">
              <a:latin typeface="Times New Roman" pitchFamily="18" charset="0"/>
              <a:cs typeface="Times New Roman" pitchFamily="18" charset="0"/>
            </a:endParaRPr>
          </a:p>
          <a:p>
            <a:pPr marL="342900" indent="-342900" algn="just">
              <a:buFont typeface="Wingdings" pitchFamily="2" charset="2"/>
              <a:buChar char="§"/>
            </a:pPr>
            <a:r>
              <a:rPr lang="en-IN" dirty="0">
                <a:latin typeface="Times New Roman" pitchFamily="18" charset="0"/>
                <a:cs typeface="Times New Roman" pitchFamily="18" charset="0"/>
              </a:rPr>
              <a:t>In our project we have  designed a wearable Hand Glove which will contain the sensors mounted on it to capture the movement of the hand and convert the raw mechanical data into electrical form</a:t>
            </a:r>
            <a:endParaRPr lang="en-US" dirty="0">
              <a:latin typeface="Times New Roman" pitchFamily="18" charset="0"/>
              <a:cs typeface="Times New Roman" pitchFamily="18" charset="0"/>
            </a:endParaRPr>
          </a:p>
          <a:p>
            <a:endParaRPr lang="en-US" dirty="0"/>
          </a:p>
        </p:txBody>
      </p:sp>
      <p:grpSp>
        <p:nvGrpSpPr>
          <p:cNvPr id="33" name="Group 32">
            <a:extLst>
              <a:ext uri="{FF2B5EF4-FFF2-40B4-BE49-F238E27FC236}">
                <a16:creationId xmlns:a16="http://schemas.microsoft.com/office/drawing/2014/main" xmlns="" id="{06BD25CE-2520-4712-97D5-E2554C76B273}"/>
              </a:ext>
            </a:extLst>
          </p:cNvPr>
          <p:cNvGrpSpPr/>
          <p:nvPr/>
        </p:nvGrpSpPr>
        <p:grpSpPr>
          <a:xfrm>
            <a:off x="827584" y="483518"/>
            <a:ext cx="7728424" cy="2383207"/>
            <a:chOff x="835649" y="597892"/>
            <a:chExt cx="7728424" cy="2383207"/>
          </a:xfrm>
        </p:grpSpPr>
        <p:pic>
          <p:nvPicPr>
            <p:cNvPr id="22" name="Picture 21">
              <a:extLst>
                <a:ext uri="{FF2B5EF4-FFF2-40B4-BE49-F238E27FC236}">
                  <a16:creationId xmlns:a16="http://schemas.microsoft.com/office/drawing/2014/main" xmlns="" id="{3654D6BB-E1B9-4A05-84C6-3017897AE420}"/>
                </a:ext>
              </a:extLst>
            </p:cNvPr>
            <p:cNvPicPr>
              <a:picLocks noChangeAspect="1"/>
            </p:cNvPicPr>
            <p:nvPr/>
          </p:nvPicPr>
          <p:blipFill>
            <a:blip r:embed="rId4">
              <a:extLst>
                <a:ext uri="{BEBA8EAE-BF5A-486C-A8C5-ECC9F3942E4B}">
                  <a14:imgProps xmlns:a14="http://schemas.microsoft.com/office/drawing/2010/main" xmlns="">
                    <a14:imgLayer r:embed="rId5">
                      <a14:imgEffect>
                        <a14:backgroundRemoval t="9978" b="89874" l="6852" r="99815">
                          <a14:foregroundMark x1="93704" y1="65854" x2="99815" y2="65854"/>
                          <a14:foregroundMark x1="6852" y1="60976" x2="9907" y2="59202"/>
                          <a14:backgroundMark x1="34167" y1="34738" x2="57870" y2="34885"/>
                        </a14:backgroundRemoval>
                      </a14:imgEffect>
                      <a14:imgEffect>
                        <a14:brightnessContrast bright="40000"/>
                      </a14:imgEffect>
                    </a14:imgLayer>
                  </a14:imgProps>
                </a:ext>
              </a:extLst>
            </a:blip>
            <a:stretch>
              <a:fillRect/>
            </a:stretch>
          </p:blipFill>
          <p:spPr>
            <a:xfrm>
              <a:off x="835649" y="597892"/>
              <a:ext cx="1712062" cy="2144834"/>
            </a:xfrm>
            <a:prstGeom prst="rect">
              <a:avLst/>
            </a:prstGeom>
          </p:spPr>
        </p:pic>
        <p:pic>
          <p:nvPicPr>
            <p:cNvPr id="23" name="Picture 22">
              <a:extLst>
                <a:ext uri="{FF2B5EF4-FFF2-40B4-BE49-F238E27FC236}">
                  <a16:creationId xmlns:a16="http://schemas.microsoft.com/office/drawing/2014/main" xmlns="" id="{BCE7A725-EFA5-46EB-A2E3-FD2B47A35BBA}"/>
                </a:ext>
              </a:extLst>
            </p:cNvPr>
            <p:cNvPicPr>
              <a:picLocks noChangeAspect="1"/>
            </p:cNvPicPr>
            <p:nvPr/>
          </p:nvPicPr>
          <p:blipFill>
            <a:blip r:embed="rId6">
              <a:extLst>
                <a:ext uri="{BEBA8EAE-BF5A-486C-A8C5-ECC9F3942E4B}">
                  <a14:imgProps xmlns:a14="http://schemas.microsoft.com/office/drawing/2010/main" xmlns="">
                    <a14:imgLayer r:embed="rId7">
                      <a14:imgEffect>
                        <a14:backgroundRemoval t="10000" b="90000" l="278" r="98611">
                          <a14:foregroundMark x1="10741" y1="58951" x2="2407" y2="57716"/>
                          <a14:foregroundMark x1="4815" y1="58519" x2="370" y2="58519"/>
                          <a14:foregroundMark x1="90463" y1="57963" x2="98611" y2="57284"/>
                          <a14:backgroundMark x1="34444" y1="26296" x2="69352" y2="30741"/>
                          <a14:backgroundMark x1="45833" y1="37654" x2="73056" y2="37531"/>
                        </a14:backgroundRemoval>
                      </a14:imgEffect>
                      <a14:imgEffect>
                        <a14:brightnessContrast bright="40000"/>
                      </a14:imgEffect>
                    </a14:imgLayer>
                  </a14:imgProps>
                </a:ext>
              </a:extLst>
            </a:blip>
            <a:stretch>
              <a:fillRect/>
            </a:stretch>
          </p:blipFill>
          <p:spPr>
            <a:xfrm>
              <a:off x="2744394" y="713521"/>
              <a:ext cx="1429889" cy="2144834"/>
            </a:xfrm>
            <a:prstGeom prst="rect">
              <a:avLst/>
            </a:prstGeom>
          </p:spPr>
        </p:pic>
        <p:pic>
          <p:nvPicPr>
            <p:cNvPr id="24" name="Picture 23">
              <a:extLst>
                <a:ext uri="{FF2B5EF4-FFF2-40B4-BE49-F238E27FC236}">
                  <a16:creationId xmlns:a16="http://schemas.microsoft.com/office/drawing/2014/main" xmlns="" id="{40FAFD47-348E-4282-9A5F-C056E8FBB4F2}"/>
                </a:ext>
              </a:extLst>
            </p:cNvPr>
            <p:cNvPicPr>
              <a:picLocks noChangeAspect="1"/>
            </p:cNvPicPr>
            <p:nvPr/>
          </p:nvPicPr>
          <p:blipFill>
            <a:blip r:embed="rId8">
              <a:extLst>
                <a:ext uri="{BEBA8EAE-BF5A-486C-A8C5-ECC9F3942E4B}">
                  <a14:imgProps xmlns:a14="http://schemas.microsoft.com/office/drawing/2010/main" xmlns="">
                    <a14:imgLayer r:embed="rId9">
                      <a14:imgEffect>
                        <a14:backgroundRemoval t="9944" b="89994" l="10000" r="97778">
                          <a14:foregroundMark x1="87500" y1="49343" x2="88148" y2="49343"/>
                          <a14:foregroundMark x1="88981" y1="48780" x2="97778" y2="49593"/>
                          <a14:backgroundMark x1="44074" y1="35647" x2="89537" y2="28455"/>
                        </a14:backgroundRemoval>
                      </a14:imgEffect>
                      <a14:imgEffect>
                        <a14:brightnessContrast bright="40000"/>
                      </a14:imgEffect>
                    </a14:imgLayer>
                  </a14:imgProps>
                </a:ext>
              </a:extLst>
            </a:blip>
            <a:stretch>
              <a:fillRect/>
            </a:stretch>
          </p:blipFill>
          <p:spPr>
            <a:xfrm>
              <a:off x="4028633" y="815075"/>
              <a:ext cx="1448668" cy="2144835"/>
            </a:xfrm>
            <a:prstGeom prst="rect">
              <a:avLst/>
            </a:prstGeom>
          </p:spPr>
        </p:pic>
        <p:pic>
          <p:nvPicPr>
            <p:cNvPr id="25" name="Picture 24">
              <a:extLst>
                <a:ext uri="{FF2B5EF4-FFF2-40B4-BE49-F238E27FC236}">
                  <a16:creationId xmlns:a16="http://schemas.microsoft.com/office/drawing/2014/main" xmlns="" id="{5425A053-A4E7-4872-9DA7-D9571306F78A}"/>
                </a:ext>
              </a:extLst>
            </p:cNvPr>
            <p:cNvPicPr>
              <a:picLocks noChangeAspect="1"/>
            </p:cNvPicPr>
            <p:nvPr/>
          </p:nvPicPr>
          <p:blipFill>
            <a:blip r:embed="rId10">
              <a:extLst>
                <a:ext uri="{BEBA8EAE-BF5A-486C-A8C5-ECC9F3942E4B}">
                  <a14:imgProps xmlns:a14="http://schemas.microsoft.com/office/drawing/2010/main" xmlns="">
                    <a14:imgLayer r:embed="rId11">
                      <a14:imgEffect>
                        <a14:backgroundRemoval t="9896" b="89988" l="9896" r="94965">
                          <a14:foregroundMark x1="93750" y1="62716" x2="94965" y2="62716"/>
                          <a14:backgroundMark x1="61632" y1="29919" x2="96528" y2="37629"/>
                        </a14:backgroundRemoval>
                      </a14:imgEffect>
                      <a14:imgEffect>
                        <a14:brightnessContrast bright="40000"/>
                      </a14:imgEffect>
                    </a14:imgLayer>
                  </a14:imgProps>
                </a:ext>
              </a:extLst>
            </a:blip>
            <a:stretch>
              <a:fillRect/>
            </a:stretch>
          </p:blipFill>
          <p:spPr>
            <a:xfrm>
              <a:off x="5361907" y="825618"/>
              <a:ext cx="1421662" cy="2144834"/>
            </a:xfrm>
            <a:prstGeom prst="rect">
              <a:avLst/>
            </a:prstGeom>
          </p:spPr>
        </p:pic>
        <p:pic>
          <p:nvPicPr>
            <p:cNvPr id="26" name="Picture 25">
              <a:extLst>
                <a:ext uri="{FF2B5EF4-FFF2-40B4-BE49-F238E27FC236}">
                  <a16:creationId xmlns:a16="http://schemas.microsoft.com/office/drawing/2014/main" xmlns="" id="{E983AD98-ED71-45F0-9ED9-98C250CCE599}"/>
                </a:ext>
              </a:extLst>
            </p:cNvPr>
            <p:cNvPicPr>
              <a:picLocks noChangeAspect="1"/>
            </p:cNvPicPr>
            <p:nvPr/>
          </p:nvPicPr>
          <p:blipFill>
            <a:blip r:embed="rId12">
              <a:extLst>
                <a:ext uri="{BEBA8EAE-BF5A-486C-A8C5-ECC9F3942E4B}">
                  <a14:imgProps xmlns:a14="http://schemas.microsoft.com/office/drawing/2010/main" xmlns="">
                    <a14:imgLayer r:embed="rId13">
                      <a14:imgEffect>
                        <a14:backgroundRemoval t="9879" b="89987" l="10000" r="97500">
                          <a14:foregroundMark x1="88889" y1="54435" x2="94259" y2="55376"/>
                          <a14:foregroundMark x1="96759" y1="54704" x2="97500" y2="54704"/>
                          <a14:backgroundMark x1="43796" y1="38575" x2="89815" y2="40457"/>
                        </a14:backgroundRemoval>
                      </a14:imgEffect>
                      <a14:imgEffect>
                        <a14:brightnessContrast bright="40000"/>
                      </a14:imgEffect>
                    </a14:imgLayer>
                  </a14:imgProps>
                </a:ext>
              </a:extLst>
            </a:blip>
            <a:stretch>
              <a:fillRect/>
            </a:stretch>
          </p:blipFill>
          <p:spPr>
            <a:xfrm>
              <a:off x="6875890" y="836264"/>
              <a:ext cx="1556734" cy="2144835"/>
            </a:xfrm>
            <a:prstGeom prst="rect">
              <a:avLst/>
            </a:prstGeom>
          </p:spPr>
        </p:pic>
        <p:grpSp>
          <p:nvGrpSpPr>
            <p:cNvPr id="27" name="Group 26">
              <a:extLst>
                <a:ext uri="{FF2B5EF4-FFF2-40B4-BE49-F238E27FC236}">
                  <a16:creationId xmlns:a16="http://schemas.microsoft.com/office/drawing/2014/main" xmlns="" id="{BD5A436C-EBBE-4FEE-98F1-30E9FCF4E34D}"/>
                </a:ext>
              </a:extLst>
            </p:cNvPr>
            <p:cNvGrpSpPr/>
            <p:nvPr/>
          </p:nvGrpSpPr>
          <p:grpSpPr>
            <a:xfrm>
              <a:off x="874626" y="1223376"/>
              <a:ext cx="7689447" cy="349618"/>
              <a:chOff x="902140" y="1195256"/>
              <a:chExt cx="7689447" cy="349618"/>
            </a:xfrm>
          </p:grpSpPr>
          <p:sp>
            <p:nvSpPr>
              <p:cNvPr id="28" name="TextBox 27">
                <a:extLst>
                  <a:ext uri="{FF2B5EF4-FFF2-40B4-BE49-F238E27FC236}">
                    <a16:creationId xmlns:a16="http://schemas.microsoft.com/office/drawing/2014/main" xmlns="" id="{58DBB111-F26E-4F47-AAAB-DB9D0C9E47D0}"/>
                  </a:ext>
                </a:extLst>
              </p:cNvPr>
              <p:cNvSpPr txBox="1"/>
              <p:nvPr/>
            </p:nvSpPr>
            <p:spPr>
              <a:xfrm>
                <a:off x="902140" y="1206320"/>
                <a:ext cx="1562950" cy="338554"/>
              </a:xfrm>
              <a:prstGeom prst="rect">
                <a:avLst/>
              </a:prstGeom>
              <a:noFill/>
            </p:spPr>
            <p:txBody>
              <a:bodyPr wrap="square" rtlCol="0">
                <a:spAutoFit/>
              </a:bodyPr>
              <a:lstStyle/>
              <a:p>
                <a:pPr algn="ctr"/>
                <a:r>
                  <a:rPr lang="en-IN" sz="1600" b="1" dirty="0"/>
                  <a:t>Right</a:t>
                </a:r>
              </a:p>
            </p:txBody>
          </p:sp>
          <p:sp>
            <p:nvSpPr>
              <p:cNvPr id="29" name="TextBox 28">
                <a:extLst>
                  <a:ext uri="{FF2B5EF4-FFF2-40B4-BE49-F238E27FC236}">
                    <a16:creationId xmlns:a16="http://schemas.microsoft.com/office/drawing/2014/main" xmlns="" id="{C6CD53DC-B6A0-4732-A65F-6755AEB05E71}"/>
                  </a:ext>
                </a:extLst>
              </p:cNvPr>
              <p:cNvSpPr txBox="1"/>
              <p:nvPr/>
            </p:nvSpPr>
            <p:spPr>
              <a:xfrm>
                <a:off x="4161906" y="1195256"/>
                <a:ext cx="1562950" cy="338554"/>
              </a:xfrm>
              <a:prstGeom prst="rect">
                <a:avLst/>
              </a:prstGeom>
              <a:noFill/>
            </p:spPr>
            <p:txBody>
              <a:bodyPr wrap="square" rtlCol="0">
                <a:spAutoFit/>
              </a:bodyPr>
              <a:lstStyle/>
              <a:p>
                <a:pPr algn="ctr"/>
                <a:r>
                  <a:rPr lang="en-IN" sz="1600" b="1" dirty="0"/>
                  <a:t>Forward</a:t>
                </a:r>
              </a:p>
            </p:txBody>
          </p:sp>
          <p:sp>
            <p:nvSpPr>
              <p:cNvPr id="30" name="TextBox 29">
                <a:extLst>
                  <a:ext uri="{FF2B5EF4-FFF2-40B4-BE49-F238E27FC236}">
                    <a16:creationId xmlns:a16="http://schemas.microsoft.com/office/drawing/2014/main" xmlns="" id="{F26C7A2C-AE08-4613-A1B6-1EA8D0810118}"/>
                  </a:ext>
                </a:extLst>
              </p:cNvPr>
              <p:cNvSpPr txBox="1"/>
              <p:nvPr/>
            </p:nvSpPr>
            <p:spPr>
              <a:xfrm>
                <a:off x="5597136" y="1195256"/>
                <a:ext cx="1562950" cy="338554"/>
              </a:xfrm>
              <a:prstGeom prst="rect">
                <a:avLst/>
              </a:prstGeom>
              <a:noFill/>
            </p:spPr>
            <p:txBody>
              <a:bodyPr wrap="square" rtlCol="0">
                <a:spAutoFit/>
              </a:bodyPr>
              <a:lstStyle/>
              <a:p>
                <a:pPr algn="ctr"/>
                <a:r>
                  <a:rPr lang="en-IN" sz="1600" b="1" dirty="0"/>
                  <a:t>Backward</a:t>
                </a:r>
              </a:p>
            </p:txBody>
          </p:sp>
          <p:sp>
            <p:nvSpPr>
              <p:cNvPr id="31" name="TextBox 30">
                <a:extLst>
                  <a:ext uri="{FF2B5EF4-FFF2-40B4-BE49-F238E27FC236}">
                    <a16:creationId xmlns:a16="http://schemas.microsoft.com/office/drawing/2014/main" xmlns="" id="{7E161A6B-B47E-406B-A869-14B54070602E}"/>
                  </a:ext>
                </a:extLst>
              </p:cNvPr>
              <p:cNvSpPr txBox="1"/>
              <p:nvPr/>
            </p:nvSpPr>
            <p:spPr>
              <a:xfrm>
                <a:off x="7028637" y="1206320"/>
                <a:ext cx="1562950" cy="338554"/>
              </a:xfrm>
              <a:prstGeom prst="rect">
                <a:avLst/>
              </a:prstGeom>
              <a:noFill/>
            </p:spPr>
            <p:txBody>
              <a:bodyPr wrap="square" rtlCol="0">
                <a:spAutoFit/>
              </a:bodyPr>
              <a:lstStyle/>
              <a:p>
                <a:pPr algn="ctr"/>
                <a:r>
                  <a:rPr lang="en-IN" sz="1600" b="1" dirty="0"/>
                  <a:t>Stop</a:t>
                </a:r>
              </a:p>
            </p:txBody>
          </p:sp>
          <p:sp>
            <p:nvSpPr>
              <p:cNvPr id="32" name="TextBox 31">
                <a:extLst>
                  <a:ext uri="{FF2B5EF4-FFF2-40B4-BE49-F238E27FC236}">
                    <a16:creationId xmlns:a16="http://schemas.microsoft.com/office/drawing/2014/main" xmlns="" id="{E79C999C-60F4-4469-9A7C-19D83A6BB806}"/>
                  </a:ext>
                </a:extLst>
              </p:cNvPr>
              <p:cNvSpPr txBox="1"/>
              <p:nvPr/>
            </p:nvSpPr>
            <p:spPr>
              <a:xfrm>
                <a:off x="2700209" y="1206320"/>
                <a:ext cx="1562950" cy="338554"/>
              </a:xfrm>
              <a:prstGeom prst="rect">
                <a:avLst/>
              </a:prstGeom>
              <a:noFill/>
            </p:spPr>
            <p:txBody>
              <a:bodyPr wrap="square" rtlCol="0">
                <a:spAutoFit/>
              </a:bodyPr>
              <a:lstStyle/>
              <a:p>
                <a:pPr algn="ctr"/>
                <a:r>
                  <a:rPr lang="en-IN" sz="1600" b="1" dirty="0"/>
                  <a:t>Left</a:t>
                </a:r>
              </a:p>
            </p:txBody>
          </p:sp>
        </p:grpSp>
      </p:grpSp>
      <p:sp>
        <p:nvSpPr>
          <p:cNvPr id="18" name="TextBox 17">
            <a:extLst>
              <a:ext uri="{FF2B5EF4-FFF2-40B4-BE49-F238E27FC236}">
                <a16:creationId xmlns:a16="http://schemas.microsoft.com/office/drawing/2014/main" xmlns="" id="{B366F02B-B36E-4E00-86F9-AD3F6BD32D02}"/>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8</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 name="Picture 7" descr="WhatsApp Image 2022-04-15 at 1.51.33 PM.jpeg"/>
          <p:cNvPicPr>
            <a:picLocks noChangeAspect="1"/>
          </p:cNvPicPr>
          <p:nvPr/>
        </p:nvPicPr>
        <p:blipFill>
          <a:blip r:embed="rId3"/>
          <a:stretch>
            <a:fillRect/>
          </a:stretch>
        </p:blipFill>
        <p:spPr>
          <a:xfrm>
            <a:off x="0" y="0"/>
            <a:ext cx="9144000" cy="5143500"/>
          </a:xfrm>
          <a:prstGeom prst="rect">
            <a:avLst/>
          </a:prstGeom>
        </p:spPr>
      </p:pic>
      <p:sp>
        <p:nvSpPr>
          <p:cNvPr id="9" name="Google Shape;808;p39"/>
          <p:cNvSpPr/>
          <p:nvPr/>
        </p:nvSpPr>
        <p:spPr>
          <a:xfrm>
            <a:off x="1403648" y="483518"/>
            <a:ext cx="4968552"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p28"/>
          <p:cNvSpPr txBox="1">
            <a:spLocks noGrp="1"/>
          </p:cNvSpPr>
          <p:nvPr>
            <p:ph type="title" idx="4294967295"/>
          </p:nvPr>
        </p:nvSpPr>
        <p:spPr>
          <a:xfrm>
            <a:off x="1475656" y="195486"/>
            <a:ext cx="5976664" cy="432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Poppins" charset="0"/>
                <a:cs typeface="Poppins" charset="0"/>
              </a:rPr>
              <a:t>Block Diagrams</a:t>
            </a:r>
            <a:endParaRPr sz="2800" b="1" dirty="0">
              <a:latin typeface="Poppins" charset="0"/>
              <a:cs typeface="Poppins" charset="0"/>
            </a:endParaRPr>
          </a:p>
        </p:txBody>
      </p:sp>
      <p:grpSp>
        <p:nvGrpSpPr>
          <p:cNvPr id="110593" name="Group 45"/>
          <p:cNvGrpSpPr>
            <a:grpSpLocks/>
          </p:cNvGrpSpPr>
          <p:nvPr/>
        </p:nvGrpSpPr>
        <p:grpSpPr bwMode="auto">
          <a:xfrm>
            <a:off x="1115616" y="987574"/>
            <a:ext cx="6912768" cy="1656184"/>
            <a:chOff x="0" y="0"/>
            <a:chExt cx="59483" cy="22970"/>
          </a:xfrm>
        </p:grpSpPr>
        <p:grpSp>
          <p:nvGrpSpPr>
            <p:cNvPr id="63" name="Group 63"/>
            <p:cNvGrpSpPr>
              <a:grpSpLocks/>
            </p:cNvGrpSpPr>
            <p:nvPr/>
          </p:nvGrpSpPr>
          <p:grpSpPr bwMode="auto">
            <a:xfrm>
              <a:off x="0" y="0"/>
              <a:ext cx="59483" cy="15554"/>
              <a:chOff x="0" y="0"/>
              <a:chExt cx="59483" cy="15554"/>
            </a:xfrm>
          </p:grpSpPr>
          <p:sp>
            <p:nvSpPr>
              <p:cNvPr id="64" name="Rectangle 64"/>
              <p:cNvSpPr>
                <a:spLocks noChangeArrowheads="1"/>
              </p:cNvSpPr>
              <p:nvPr/>
            </p:nvSpPr>
            <p:spPr bwMode="auto">
              <a:xfrm>
                <a:off x="0" y="7918"/>
                <a:ext cx="16088" cy="7636"/>
              </a:xfrm>
              <a:prstGeom prst="rect">
                <a:avLst/>
              </a:prstGeom>
              <a:solidFill>
                <a:srgbClr val="FFFFFF"/>
              </a:solidFill>
              <a:ln w="2857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200" dirty="0">
                    <a:latin typeface="Times New Roman" pitchFamily="18" charset="0"/>
                    <a:cs typeface="Arial" pitchFamily="34" charset="0"/>
                  </a:rPr>
                  <a:t>MPU-6050  Sensor</a:t>
                </a:r>
                <a:endParaRPr kumimoji="0" lang="en-US" sz="1200" b="0" i="0" u="none" strike="noStrike" cap="none" normalizeH="0" baseline="0" dirty="0">
                  <a:ln>
                    <a:noFill/>
                  </a:ln>
                  <a:solidFill>
                    <a:srgbClr val="000000"/>
                  </a:solidFill>
                  <a:effectLst/>
                  <a:latin typeface="Times New Roman" pitchFamily="18" charset="0"/>
                  <a:cs typeface="Arial" pitchFamily="34" charset="0"/>
                </a:endParaRPr>
              </a:p>
            </p:txBody>
          </p:sp>
          <p:sp>
            <p:nvSpPr>
              <p:cNvPr id="65" name="Rectangle 65"/>
              <p:cNvSpPr>
                <a:spLocks noChangeArrowheads="1"/>
              </p:cNvSpPr>
              <p:nvPr/>
            </p:nvSpPr>
            <p:spPr bwMode="auto">
              <a:xfrm>
                <a:off x="18445" y="7918"/>
                <a:ext cx="16088" cy="7636"/>
              </a:xfrm>
              <a:prstGeom prst="rect">
                <a:avLst/>
              </a:prstGeom>
              <a:solidFill>
                <a:srgbClr val="FFFFFF"/>
              </a:solidFill>
              <a:ln w="2857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ts val="600"/>
                  </a:spcBef>
                  <a:spcAft>
                    <a:spcPts val="1000"/>
                  </a:spcAft>
                  <a:buClrTx/>
                  <a:buSzTx/>
                  <a:buFontTx/>
                  <a:buNone/>
                  <a:tabLst/>
                </a:pPr>
                <a:r>
                  <a:rPr lang="en-US" sz="1200" dirty="0">
                    <a:latin typeface="Times New Roman" pitchFamily="18" charset="0"/>
                    <a:cs typeface="Arial" pitchFamily="34" charset="0"/>
                  </a:rPr>
                  <a:t>Lilypad  Arduino</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66" name="Rectangle 66"/>
              <p:cNvSpPr>
                <a:spLocks noChangeArrowheads="1"/>
              </p:cNvSpPr>
              <p:nvPr/>
            </p:nvSpPr>
            <p:spPr bwMode="auto">
              <a:xfrm>
                <a:off x="36890" y="7918"/>
                <a:ext cx="16088" cy="7636"/>
              </a:xfrm>
              <a:prstGeom prst="rect">
                <a:avLst/>
              </a:prstGeom>
              <a:solidFill>
                <a:srgbClr val="FFFFFF"/>
              </a:solidFill>
              <a:ln w="2857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ts val="600"/>
                  </a:spcBef>
                  <a:spcAft>
                    <a:spcPts val="1000"/>
                  </a:spcAft>
                  <a:buClrTx/>
                  <a:buSzTx/>
                  <a:buFontTx/>
                  <a:buNone/>
                  <a:tabLst/>
                </a:pPr>
                <a:r>
                  <a:rPr lang="en-US" sz="1200" dirty="0">
                    <a:latin typeface="Times New Roman" pitchFamily="18" charset="0"/>
                    <a:cs typeface="Arial" pitchFamily="34" charset="0"/>
                  </a:rPr>
                  <a:t>HC-05 (Master) Transmitter</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cxnSp>
            <p:nvCxnSpPr>
              <p:cNvPr id="67" name="Connector: Elbow 67"/>
              <p:cNvCxnSpPr>
                <a:cxnSpLocks noChangeShapeType="1"/>
              </p:cNvCxnSpPr>
              <p:nvPr/>
            </p:nvCxnSpPr>
            <p:spPr bwMode="auto">
              <a:xfrm flipV="1">
                <a:off x="52978" y="3299"/>
                <a:ext cx="4336" cy="8437"/>
              </a:xfrm>
              <a:prstGeom prst="bentConnector2">
                <a:avLst/>
              </a:prstGeom>
              <a:noFill/>
              <a:ln w="19050">
                <a:solidFill>
                  <a:srgbClr val="000000"/>
                </a:solidFill>
                <a:miter lim="800000"/>
                <a:headEnd/>
                <a:tailEnd/>
              </a:ln>
            </p:spPr>
          </p:cxnSp>
          <p:sp>
            <p:nvSpPr>
              <p:cNvPr id="68" name="Straight Connector 68"/>
              <p:cNvSpPr>
                <a:spLocks/>
              </p:cNvSpPr>
              <p:nvPr/>
            </p:nvSpPr>
            <p:spPr bwMode="auto">
              <a:xfrm flipH="1" flipV="1">
                <a:off x="55146" y="0"/>
                <a:ext cx="2168" cy="3299"/>
              </a:xfrm>
              <a:prstGeom prst="line">
                <a:avLst/>
              </a:prstGeom>
              <a:no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Straight Connector 69"/>
              <p:cNvSpPr>
                <a:spLocks/>
              </p:cNvSpPr>
              <p:nvPr/>
            </p:nvSpPr>
            <p:spPr bwMode="auto">
              <a:xfrm flipV="1">
                <a:off x="57314" y="47"/>
                <a:ext cx="2169" cy="3299"/>
              </a:xfrm>
              <a:prstGeom prst="line">
                <a:avLst/>
              </a:prstGeom>
              <a:no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70" name="Straight Arrow Connector 70"/>
              <p:cNvCxnSpPr>
                <a:cxnSpLocks noChangeShapeType="1"/>
              </p:cNvCxnSpPr>
              <p:nvPr/>
            </p:nvCxnSpPr>
            <p:spPr bwMode="auto">
              <a:xfrm>
                <a:off x="16088" y="11736"/>
                <a:ext cx="2357" cy="0"/>
              </a:xfrm>
              <a:prstGeom prst="straightConnector1">
                <a:avLst/>
              </a:prstGeom>
              <a:noFill/>
              <a:ln w="19050">
                <a:solidFill>
                  <a:srgbClr val="000000"/>
                </a:solidFill>
                <a:miter lim="800000"/>
                <a:headEnd/>
                <a:tailEnd type="triangle" w="med" len="med"/>
              </a:ln>
            </p:spPr>
          </p:cxnSp>
          <p:cxnSp>
            <p:nvCxnSpPr>
              <p:cNvPr id="71" name="Straight Arrow Connector 71"/>
              <p:cNvCxnSpPr>
                <a:cxnSpLocks/>
              </p:cNvCxnSpPr>
              <p:nvPr/>
            </p:nvCxnSpPr>
            <p:spPr bwMode="auto">
              <a:xfrm>
                <a:off x="34533" y="11327"/>
                <a:ext cx="2357" cy="0"/>
              </a:xfrm>
              <a:prstGeom prst="straightConnector1">
                <a:avLst/>
              </a:prstGeom>
              <a:noFill/>
              <a:ln w="19050">
                <a:solidFill>
                  <a:srgbClr val="000000"/>
                </a:solidFill>
                <a:miter lim="800000"/>
                <a:headEnd/>
                <a:tailEnd type="triangle" w="med" len="med"/>
              </a:ln>
            </p:spPr>
          </p:cxnSp>
        </p:grpSp>
        <p:sp>
          <p:nvSpPr>
            <p:cNvPr id="72" name="TextBox 43"/>
            <p:cNvSpPr txBox="1">
              <a:spLocks noChangeArrowheads="1"/>
            </p:cNvSpPr>
            <p:nvPr/>
          </p:nvSpPr>
          <p:spPr bwMode="auto">
            <a:xfrm>
              <a:off x="13953" y="22202"/>
              <a:ext cx="25477" cy="76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dirty="0">
                  <a:ln>
                    <a:noFill/>
                  </a:ln>
                  <a:solidFill>
                    <a:schemeClr val="accent4">
                      <a:lumMod val="75000"/>
                    </a:schemeClr>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lang="en-US" sz="1200" dirty="0">
                  <a:solidFill>
                    <a:schemeClr val="accent4">
                      <a:lumMod val="75000"/>
                    </a:schemeClr>
                  </a:solidFill>
                  <a:latin typeface="Times New Roman" pitchFamily="18" charset="0"/>
                  <a:cs typeface="Arial" pitchFamily="34" charset="0"/>
                </a:rPr>
                <a:t>                                 </a:t>
              </a:r>
              <a:r>
                <a:rPr kumimoji="0" lang="en-US" sz="1200" b="0" i="0" u="none" strike="noStrike" cap="none" normalizeH="0" baseline="0" dirty="0">
                  <a:ln>
                    <a:noFill/>
                  </a:ln>
                  <a:solidFill>
                    <a:schemeClr val="accent4">
                      <a:lumMod val="75000"/>
                    </a:schemeClr>
                  </a:solidFill>
                  <a:effectLst/>
                  <a:latin typeface="Times New Roman" pitchFamily="18" charset="0"/>
                  <a:cs typeface="Arial" pitchFamily="34" charset="0"/>
                </a:rPr>
                <a:t>Gesture Control </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a:ln>
                    <a:noFill/>
                  </a:ln>
                  <a:solidFill>
                    <a:srgbClr val="948A54"/>
                  </a:solidFill>
                  <a:effectLst/>
                  <a:latin typeface="Calibri" pitchFamily="34" charset="0"/>
                  <a:cs typeface="Arial"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
        <p:nvSpPr>
          <p:cNvPr id="19" name="TextBox 18"/>
          <p:cNvSpPr txBox="1"/>
          <p:nvPr/>
        </p:nvSpPr>
        <p:spPr>
          <a:xfrm>
            <a:off x="7452320" y="699542"/>
            <a:ext cx="1224136" cy="492443"/>
          </a:xfrm>
          <a:prstGeom prst="rect">
            <a:avLst/>
          </a:prstGeom>
          <a:noFill/>
        </p:spPr>
        <p:txBody>
          <a:bodyPr wrap="square" rtlCol="0">
            <a:spAutoFit/>
          </a:bodyPr>
          <a:lstStyle/>
          <a:p>
            <a:r>
              <a:rPr lang="en-IN" sz="1200" dirty="0">
                <a:latin typeface="Times New Roman" pitchFamily="18" charset="0"/>
                <a:cs typeface="Times New Roman" pitchFamily="18" charset="0"/>
              </a:rPr>
              <a:t>Transmitter data</a:t>
            </a:r>
            <a:endParaRPr lang="en-US" sz="1200" dirty="0">
              <a:latin typeface="Times New Roman" pitchFamily="18" charset="0"/>
              <a:cs typeface="Times New Roman" pitchFamily="18" charset="0"/>
            </a:endParaRPr>
          </a:p>
          <a:p>
            <a:endParaRPr lang="en-US" dirty="0"/>
          </a:p>
        </p:txBody>
      </p:sp>
      <p:sp>
        <p:nvSpPr>
          <p:cNvPr id="20" name="TextBox 19"/>
          <p:cNvSpPr txBox="1"/>
          <p:nvPr/>
        </p:nvSpPr>
        <p:spPr>
          <a:xfrm>
            <a:off x="3623154" y="2510775"/>
            <a:ext cx="1944216" cy="276999"/>
          </a:xfrm>
          <a:prstGeom prst="rect">
            <a:avLst/>
          </a:prstGeom>
          <a:noFill/>
        </p:spPr>
        <p:txBody>
          <a:bodyPr wrap="square" rtlCol="0">
            <a:spAutoFit/>
          </a:bodyPr>
          <a:lstStyle/>
          <a:p>
            <a:pPr algn="ctr"/>
            <a:r>
              <a:rPr lang="en-US" sz="1200" dirty="0">
                <a:latin typeface="Times New Roman" pitchFamily="18" charset="0"/>
                <a:cs typeface="Times New Roman" pitchFamily="18" charset="0"/>
              </a:rPr>
              <a:t>Transmitter Block</a:t>
            </a:r>
          </a:p>
        </p:txBody>
      </p:sp>
      <p:grpSp>
        <p:nvGrpSpPr>
          <p:cNvPr id="110607" name="Group 46"/>
          <p:cNvGrpSpPr>
            <a:grpSpLocks/>
          </p:cNvGrpSpPr>
          <p:nvPr/>
        </p:nvGrpSpPr>
        <p:grpSpPr bwMode="auto">
          <a:xfrm>
            <a:off x="1115616" y="2931790"/>
            <a:ext cx="6624736" cy="1597464"/>
            <a:chOff x="0" y="0"/>
            <a:chExt cx="59483" cy="21470"/>
          </a:xfrm>
        </p:grpSpPr>
        <p:grpSp>
          <p:nvGrpSpPr>
            <p:cNvPr id="2" name="Group 23"/>
            <p:cNvGrpSpPr>
              <a:grpSpLocks/>
            </p:cNvGrpSpPr>
            <p:nvPr/>
          </p:nvGrpSpPr>
          <p:grpSpPr bwMode="auto">
            <a:xfrm flipH="1">
              <a:off x="0" y="0"/>
              <a:ext cx="59483" cy="15554"/>
              <a:chOff x="0" y="0"/>
              <a:chExt cx="59483" cy="15554"/>
            </a:xfrm>
          </p:grpSpPr>
          <p:sp>
            <p:nvSpPr>
              <p:cNvPr id="25" name="Rectangle 25"/>
              <p:cNvSpPr>
                <a:spLocks noChangeArrowheads="1"/>
              </p:cNvSpPr>
              <p:nvPr/>
            </p:nvSpPr>
            <p:spPr bwMode="auto">
              <a:xfrm>
                <a:off x="0" y="7918"/>
                <a:ext cx="16088" cy="7636"/>
              </a:xfrm>
              <a:prstGeom prst="rect">
                <a:avLst/>
              </a:prstGeom>
              <a:solidFill>
                <a:srgbClr val="FFFFFF"/>
              </a:solidFill>
              <a:ln w="2857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dirty="0">
                    <a:ln>
                      <a:noFill/>
                    </a:ln>
                    <a:solidFill>
                      <a:srgbClr val="000000"/>
                    </a:solidFill>
                    <a:effectLst/>
                    <a:latin typeface="Calibri" pitchFamily="34" charset="0"/>
                    <a:cs typeface="Arial" pitchFamily="34" charset="0"/>
                  </a:rPr>
                  <a:t>L298N Motor Driver Module</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7" name="Rectangle 27"/>
              <p:cNvSpPr>
                <a:spLocks noChangeArrowheads="1"/>
              </p:cNvSpPr>
              <p:nvPr/>
            </p:nvSpPr>
            <p:spPr bwMode="auto">
              <a:xfrm>
                <a:off x="18445" y="7918"/>
                <a:ext cx="16088" cy="7636"/>
              </a:xfrm>
              <a:prstGeom prst="rect">
                <a:avLst/>
              </a:prstGeom>
              <a:solidFill>
                <a:srgbClr val="FFFFFF"/>
              </a:solidFill>
              <a:ln w="2857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ts val="600"/>
                  </a:spcBef>
                  <a:spcAft>
                    <a:spcPts val="1000"/>
                  </a:spcAft>
                  <a:buClrTx/>
                  <a:buSzTx/>
                  <a:buFontTx/>
                  <a:buNone/>
                  <a:tabLst/>
                </a:pPr>
                <a:r>
                  <a:rPr kumimoji="0" lang="en-US" sz="1200" b="0" i="0" u="none" strike="noStrike" cap="none" normalizeH="0" baseline="0" dirty="0">
                    <a:ln>
                      <a:noFill/>
                    </a:ln>
                    <a:solidFill>
                      <a:srgbClr val="000000"/>
                    </a:solidFill>
                    <a:effectLst/>
                    <a:latin typeface="Times New Roman" pitchFamily="18" charset="0"/>
                    <a:cs typeface="Times New Roman" pitchFamily="18" charset="0"/>
                  </a:rPr>
                  <a:t>Arduino UNO</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9" name="Rectangle 29"/>
              <p:cNvSpPr>
                <a:spLocks noChangeArrowheads="1"/>
              </p:cNvSpPr>
              <p:nvPr/>
            </p:nvSpPr>
            <p:spPr bwMode="auto">
              <a:xfrm>
                <a:off x="36890" y="7918"/>
                <a:ext cx="16088" cy="7636"/>
              </a:xfrm>
              <a:prstGeom prst="rect">
                <a:avLst/>
              </a:prstGeom>
              <a:solidFill>
                <a:srgbClr val="FFFFFF"/>
              </a:solidFill>
              <a:ln w="2857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ts val="600"/>
                  </a:spcBef>
                  <a:spcAft>
                    <a:spcPts val="100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pitchFamily="34" charset="0"/>
                  </a:rPr>
                  <a:t> </a:t>
                </a:r>
                <a:r>
                  <a:rPr lang="en-US" sz="1200" dirty="0">
                    <a:latin typeface="Times New Roman" pitchFamily="18" charset="0"/>
                    <a:cs typeface="Times New Roman" pitchFamily="18" charset="0"/>
                  </a:rPr>
                  <a:t>HC-05(Slave)</a:t>
                </a:r>
                <a:r>
                  <a:rPr kumimoji="0" lang="en-US" sz="1200" b="0" i="0" u="none" strike="noStrike" cap="none" normalizeH="0" baseline="0" dirty="0">
                    <a:ln>
                      <a:noFill/>
                    </a:ln>
                    <a:solidFill>
                      <a:srgbClr val="000000"/>
                    </a:solidFill>
                    <a:effectLst/>
                    <a:latin typeface="Times New Roman" pitchFamily="18" charset="0"/>
                    <a:cs typeface="Times New Roman" pitchFamily="18" charset="0"/>
                  </a:rPr>
                  <a:t> Receiver</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p:txBody>
          </p:sp>
          <p:cxnSp>
            <p:nvCxnSpPr>
              <p:cNvPr id="30" name="Connector: Elbow 30"/>
              <p:cNvCxnSpPr>
                <a:cxnSpLocks noChangeShapeType="1"/>
              </p:cNvCxnSpPr>
              <p:nvPr/>
            </p:nvCxnSpPr>
            <p:spPr bwMode="auto">
              <a:xfrm flipV="1">
                <a:off x="52978" y="3299"/>
                <a:ext cx="4336" cy="8437"/>
              </a:xfrm>
              <a:prstGeom prst="bentConnector2">
                <a:avLst/>
              </a:prstGeom>
              <a:noFill/>
              <a:ln w="19050">
                <a:solidFill>
                  <a:srgbClr val="000000"/>
                </a:solidFill>
                <a:miter lim="800000"/>
                <a:headEnd/>
                <a:tailEnd/>
              </a:ln>
            </p:spPr>
          </p:cxnSp>
          <p:cxnSp>
            <p:nvCxnSpPr>
              <p:cNvPr id="31" name="Straight Connector 31"/>
              <p:cNvCxnSpPr>
                <a:cxnSpLocks/>
              </p:cNvCxnSpPr>
              <p:nvPr/>
            </p:nvCxnSpPr>
            <p:spPr bwMode="auto">
              <a:xfrm flipH="1" flipV="1">
                <a:off x="55146" y="0"/>
                <a:ext cx="2168" cy="3299"/>
              </a:xfrm>
              <a:prstGeom prst="line">
                <a:avLst/>
              </a:prstGeom>
              <a:noFill/>
              <a:ln w="19050">
                <a:solidFill>
                  <a:srgbClr val="000000"/>
                </a:solidFill>
                <a:miter lim="800000"/>
                <a:headEnd/>
                <a:tailEnd/>
              </a:ln>
            </p:spPr>
          </p:cxnSp>
          <p:cxnSp>
            <p:nvCxnSpPr>
              <p:cNvPr id="32" name="Straight Connector 32"/>
              <p:cNvCxnSpPr>
                <a:cxnSpLocks/>
              </p:cNvCxnSpPr>
              <p:nvPr/>
            </p:nvCxnSpPr>
            <p:spPr bwMode="auto">
              <a:xfrm flipV="1">
                <a:off x="57314" y="47"/>
                <a:ext cx="2169" cy="3299"/>
              </a:xfrm>
              <a:prstGeom prst="line">
                <a:avLst/>
              </a:prstGeom>
              <a:noFill/>
              <a:ln w="19050">
                <a:solidFill>
                  <a:srgbClr val="000000"/>
                </a:solidFill>
                <a:miter lim="800000"/>
                <a:headEnd/>
                <a:tailEnd/>
              </a:ln>
            </p:spPr>
          </p:cxnSp>
          <p:cxnSp>
            <p:nvCxnSpPr>
              <p:cNvPr id="33" name="Straight Arrow Connector 33"/>
              <p:cNvCxnSpPr>
                <a:cxnSpLocks/>
              </p:cNvCxnSpPr>
              <p:nvPr/>
            </p:nvCxnSpPr>
            <p:spPr bwMode="auto">
              <a:xfrm flipH="1">
                <a:off x="16088" y="11736"/>
                <a:ext cx="2357" cy="0"/>
              </a:xfrm>
              <a:prstGeom prst="straightConnector1">
                <a:avLst/>
              </a:prstGeom>
              <a:noFill/>
              <a:ln w="19050">
                <a:solidFill>
                  <a:srgbClr val="000000"/>
                </a:solidFill>
                <a:miter lim="800000"/>
                <a:headEnd/>
                <a:tailEnd type="triangle" w="med" len="med"/>
              </a:ln>
            </p:spPr>
          </p:cxnSp>
          <p:cxnSp>
            <p:nvCxnSpPr>
              <p:cNvPr id="34" name="Straight Arrow Connector 34"/>
              <p:cNvCxnSpPr>
                <a:cxnSpLocks/>
              </p:cNvCxnSpPr>
              <p:nvPr/>
            </p:nvCxnSpPr>
            <p:spPr bwMode="auto">
              <a:xfrm flipH="1">
                <a:off x="34533" y="11327"/>
                <a:ext cx="2357" cy="0"/>
              </a:xfrm>
              <a:prstGeom prst="straightConnector1">
                <a:avLst/>
              </a:prstGeom>
              <a:noFill/>
              <a:ln w="19050">
                <a:solidFill>
                  <a:srgbClr val="000000"/>
                </a:solidFill>
                <a:miter lim="800000"/>
                <a:headEnd/>
                <a:tailEnd type="triangle" w="med" len="med"/>
              </a:ln>
            </p:spPr>
          </p:cxnSp>
        </p:grpSp>
        <p:sp>
          <p:nvSpPr>
            <p:cNvPr id="35" name="TextBox 44"/>
            <p:cNvSpPr txBox="1">
              <a:spLocks noChangeArrowheads="1"/>
            </p:cNvSpPr>
            <p:nvPr/>
          </p:nvSpPr>
          <p:spPr bwMode="auto">
            <a:xfrm>
              <a:off x="23925" y="17747"/>
              <a:ext cx="26679" cy="372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dirty="0">
                  <a:ln>
                    <a:noFill/>
                  </a:ln>
                  <a:solidFill>
                    <a:srgbClr val="0070C0"/>
                  </a:solidFill>
                  <a:effectLst/>
                  <a:latin typeface="Calibri" pitchFamily="34" charset="0"/>
                  <a:cs typeface="Arial" pitchFamily="34" charset="0"/>
                </a:rPr>
                <a:t>              </a:t>
              </a:r>
              <a:r>
                <a:rPr kumimoji="0" lang="en-US" sz="1200" b="0" i="0" u="none" strike="noStrike" cap="none" normalizeH="0" baseline="0" dirty="0">
                  <a:ln>
                    <a:noFill/>
                  </a:ln>
                  <a:solidFill>
                    <a:schemeClr val="accent4">
                      <a:lumMod val="75000"/>
                    </a:schemeClr>
                  </a:solidFill>
                  <a:effectLst/>
                  <a:latin typeface="Calibri" pitchFamily="34" charset="0"/>
                  <a:cs typeface="Arial" pitchFamily="34" charset="0"/>
                </a:rPr>
                <a:t>Robot</a:t>
              </a:r>
              <a:endParaRPr kumimoji="0" lang="en-US" sz="2000" b="0" i="0" u="none" strike="noStrike" cap="none" normalizeH="0" baseline="0" dirty="0">
                <a:ln>
                  <a:noFill/>
                </a:ln>
                <a:solidFill>
                  <a:schemeClr val="accent4">
                    <a:lumMod val="75000"/>
                  </a:schemeClr>
                </a:solidFill>
                <a:effectLst/>
                <a:latin typeface="Arial" pitchFamily="34" charset="0"/>
                <a:cs typeface="Arial" pitchFamily="34" charset="0"/>
              </a:endParaRPr>
            </a:p>
          </p:txBody>
        </p:sp>
      </p:grpSp>
      <p:sp>
        <p:nvSpPr>
          <p:cNvPr id="36" name="Rectangle 35"/>
          <p:cNvSpPr/>
          <p:nvPr/>
        </p:nvSpPr>
        <p:spPr>
          <a:xfrm>
            <a:off x="3576629" y="4661208"/>
            <a:ext cx="1990741" cy="276999"/>
          </a:xfrm>
          <a:prstGeom prst="rect">
            <a:avLst/>
          </a:prstGeom>
        </p:spPr>
        <p:txBody>
          <a:bodyPr wrap="square">
            <a:spAutoFit/>
          </a:bodyPr>
          <a:lstStyle/>
          <a:p>
            <a:pPr algn="ctr"/>
            <a:r>
              <a:rPr lang="en-US" sz="1200" dirty="0">
                <a:latin typeface="Times New Roman" pitchFamily="18" charset="0"/>
                <a:cs typeface="Times New Roman" pitchFamily="18" charset="0"/>
              </a:rPr>
              <a:t>Receiver Block</a:t>
            </a:r>
          </a:p>
        </p:txBody>
      </p:sp>
      <p:sp>
        <p:nvSpPr>
          <p:cNvPr id="38" name="TextBox 37"/>
          <p:cNvSpPr txBox="1"/>
          <p:nvPr/>
        </p:nvSpPr>
        <p:spPr>
          <a:xfrm>
            <a:off x="611560" y="2655371"/>
            <a:ext cx="1368152" cy="492443"/>
          </a:xfrm>
          <a:prstGeom prst="rect">
            <a:avLst/>
          </a:prstGeom>
          <a:noFill/>
        </p:spPr>
        <p:txBody>
          <a:bodyPr wrap="square" rtlCol="0">
            <a:spAutoFit/>
          </a:bodyPr>
          <a:lstStyle/>
          <a:p>
            <a:r>
              <a:rPr lang="en-IN" sz="1200" dirty="0">
                <a:latin typeface="Times New Roman" pitchFamily="18" charset="0"/>
                <a:cs typeface="Times New Roman" pitchFamily="18" charset="0"/>
              </a:rPr>
              <a:t>Receiver data</a:t>
            </a:r>
            <a:endParaRPr lang="en-US" sz="1200" dirty="0">
              <a:latin typeface="Times New Roman" pitchFamily="18" charset="0"/>
              <a:cs typeface="Times New Roman" pitchFamily="18" charset="0"/>
            </a:endParaRPr>
          </a:p>
          <a:p>
            <a:endParaRPr lang="en-US" dirty="0"/>
          </a:p>
        </p:txBody>
      </p:sp>
      <p:sp>
        <p:nvSpPr>
          <p:cNvPr id="37" name="TextBox 36">
            <a:extLst>
              <a:ext uri="{FF2B5EF4-FFF2-40B4-BE49-F238E27FC236}">
                <a16:creationId xmlns:a16="http://schemas.microsoft.com/office/drawing/2014/main" xmlns="" id="{654F1F9D-6F45-4447-8C6B-F886C0958925}"/>
              </a:ext>
            </a:extLst>
          </p:cNvPr>
          <p:cNvSpPr txBox="1"/>
          <p:nvPr/>
        </p:nvSpPr>
        <p:spPr>
          <a:xfrm>
            <a:off x="8604448" y="4816566"/>
            <a:ext cx="360040" cy="276999"/>
          </a:xfrm>
          <a:prstGeom prst="rect">
            <a:avLst/>
          </a:prstGeom>
          <a:noFill/>
        </p:spPr>
        <p:txBody>
          <a:bodyPr wrap="square" rtlCol="0">
            <a:spAutoFit/>
          </a:bodyPr>
          <a:lstStyle/>
          <a:p>
            <a:pPr algn="ctr"/>
            <a:fld id="{2FF324F7-1887-4F72-BCB8-B5D3B569092A}" type="slidenum">
              <a:rPr lang="en-IN" sz="1200" smtClean="0"/>
              <a:pPr algn="ctr"/>
              <a:t>9</a:t>
            </a:fld>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500">
        <p:cover/>
      </p:transition>
    </mc:Choice>
    <mc:Fallback>
      <p:transition spd="slow">
        <p:cover/>
      </p:transition>
    </mc:Fallback>
  </mc:AlternateContent>
  <p:timing>
    <p:tnLst>
      <p:par>
        <p:cTn id="1" dur="indefinite" restart="never" nodeType="tmRoot"/>
      </p:par>
    </p:tnLst>
  </p:timing>
</p:sld>
</file>

<file path=ppt/theme/theme1.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2237</TotalTime>
  <Words>2038</Words>
  <Application>Microsoft Office PowerPoint</Application>
  <PresentationFormat>On-screen Show (16:9)</PresentationFormat>
  <Paragraphs>385</Paragraphs>
  <Slides>29</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Arial</vt:lpstr>
      <vt:lpstr>Roboto Slab</vt:lpstr>
      <vt:lpstr>Times New Roman</vt:lpstr>
      <vt:lpstr>Bookman Old Style</vt:lpstr>
      <vt:lpstr>Poppins Black</vt:lpstr>
      <vt:lpstr>Poppins</vt:lpstr>
      <vt:lpstr>Wingdings</vt:lpstr>
      <vt:lpstr>Calibri</vt:lpstr>
      <vt:lpstr>Source Sans Pro</vt:lpstr>
      <vt:lpstr>Palanquin Dark</vt:lpstr>
      <vt:lpstr>Robotic Workshop by Slidesgo</vt:lpstr>
      <vt:lpstr>Cordelia template</vt:lpstr>
      <vt:lpstr>Slide 1</vt:lpstr>
      <vt:lpstr>Slide 2</vt:lpstr>
      <vt:lpstr>What is Robot ?</vt:lpstr>
      <vt:lpstr>Introduction</vt:lpstr>
      <vt:lpstr>Literature Survey</vt:lpstr>
      <vt:lpstr>Objectives</vt:lpstr>
      <vt:lpstr>Problem Statement </vt:lpstr>
      <vt:lpstr>Methodology</vt:lpstr>
      <vt:lpstr>Block Diagrams</vt:lpstr>
      <vt:lpstr>System Flow Chart</vt:lpstr>
      <vt:lpstr>Requirements</vt:lpstr>
      <vt:lpstr>Other Hardware components</vt:lpstr>
      <vt:lpstr>  ACCELEROMETER SENSOR </vt:lpstr>
      <vt:lpstr>Slide 14</vt:lpstr>
      <vt:lpstr>Slide 15</vt:lpstr>
      <vt:lpstr>Software</vt:lpstr>
      <vt:lpstr>Circuit Diagrams</vt:lpstr>
      <vt:lpstr>Circuit Diagrams</vt:lpstr>
      <vt:lpstr>Working </vt:lpstr>
      <vt:lpstr>Slide 20</vt:lpstr>
      <vt:lpstr>Slide 21</vt:lpstr>
      <vt:lpstr>Work done Images</vt:lpstr>
      <vt:lpstr>Cost Analysis</vt:lpstr>
      <vt:lpstr>Applications</vt:lpstr>
      <vt:lpstr>Slide 25</vt:lpstr>
      <vt:lpstr>Future Scope </vt:lpstr>
      <vt:lpstr>References</vt:lpstr>
      <vt:lpstr>Acknowledgement</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Workshop</dc:title>
  <dc:creator>dell</dc:creator>
  <cp:lastModifiedBy>dell</cp:lastModifiedBy>
  <cp:revision>119</cp:revision>
  <dcterms:modified xsi:type="dcterms:W3CDTF">2022-07-05T10:29:41Z</dcterms:modified>
</cp:coreProperties>
</file>